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3"/>
    <p:sldId id="333" r:id="rId4"/>
    <p:sldId id="257" r:id="rId5"/>
    <p:sldId id="258" r:id="rId6"/>
    <p:sldId id="259" r:id="rId7"/>
    <p:sldId id="314" r:id="rId8"/>
    <p:sldId id="319" r:id="rId9"/>
    <p:sldId id="371" r:id="rId10"/>
    <p:sldId id="335" r:id="rId11"/>
    <p:sldId id="323" r:id="rId12"/>
    <p:sldId id="279" r:id="rId13"/>
    <p:sldId id="336" r:id="rId14"/>
    <p:sldId id="337" r:id="rId15"/>
    <p:sldId id="370" r:id="rId16"/>
    <p:sldId id="315" r:id="rId17"/>
    <p:sldId id="338" r:id="rId18"/>
    <p:sldId id="324" r:id="rId19"/>
    <p:sldId id="339" r:id="rId20"/>
    <p:sldId id="265" r:id="rId21"/>
    <p:sldId id="326" r:id="rId22"/>
    <p:sldId id="327" r:id="rId24"/>
    <p:sldId id="346" r:id="rId25"/>
    <p:sldId id="347" r:id="rId26"/>
    <p:sldId id="348" r:id="rId27"/>
    <p:sldId id="349" r:id="rId28"/>
    <p:sldId id="376" r:id="rId29"/>
    <p:sldId id="328" r:id="rId30"/>
    <p:sldId id="374" r:id="rId31"/>
    <p:sldId id="325" r:id="rId32"/>
    <p:sldId id="268" r:id="rId33"/>
    <p:sldId id="332" r:id="rId34"/>
    <p:sldId id="321" r:id="rId35"/>
    <p:sldId id="341" r:id="rId36"/>
    <p:sldId id="342" r:id="rId37"/>
    <p:sldId id="344" r:id="rId38"/>
    <p:sldId id="343" r:id="rId39"/>
    <p:sldId id="276" r:id="rId40"/>
    <p:sldId id="351" r:id="rId41"/>
    <p:sldId id="353" r:id="rId42"/>
    <p:sldId id="352" r:id="rId43"/>
    <p:sldId id="270" r:id="rId44"/>
  </p:sldIdLst>
  <p:sldSz cx="12192000" cy="6858000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4FA2"/>
    <a:srgbClr val="E1B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7.emf"/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9.png"/><Relationship Id="rId1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1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6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185" y="789305"/>
            <a:ext cx="7010400" cy="1655445"/>
          </a:xfrm>
        </p:spPr>
        <p:txBody>
          <a:bodyPr>
            <a:noAutofit/>
          </a:bodyPr>
          <a:p>
            <a:r>
              <a:rPr lang="id-ID" altLang="en-US" sz="8000" b="1"/>
              <a:t>DIABETES</a:t>
            </a:r>
            <a:endParaRPr lang="id-ID" altLang="en-US" sz="8000" b="1"/>
          </a:p>
          <a:p>
            <a:r>
              <a:rPr lang="en-US" sz="5400" b="1"/>
              <a:t>Management Cronic Complication </a:t>
            </a:r>
            <a:endParaRPr lang="en-US" sz="5400" b="1"/>
          </a:p>
          <a:p>
            <a:r>
              <a:rPr lang="en-US" sz="4000" b="1"/>
              <a:t>and </a:t>
            </a:r>
            <a:endParaRPr lang="en-US" sz="4000" b="1"/>
          </a:p>
          <a:p>
            <a:r>
              <a:rPr lang="en-US" sz="5400" b="1"/>
              <a:t>Self Management Education Program</a:t>
            </a:r>
            <a:endParaRPr lang="en-US" sz="5400" b="1"/>
          </a:p>
        </p:txBody>
      </p:sp>
      <p:pic>
        <p:nvPicPr>
          <p:cNvPr id="5" name="Picture 4" descr="depositphotos_158263478-stock-photo-text-diabetes-mellitus[1]"/>
          <p:cNvPicPr>
            <a:picLocks noChangeAspect="1"/>
          </p:cNvPicPr>
          <p:nvPr/>
        </p:nvPicPr>
        <p:blipFill>
          <a:blip r:embed="rId1"/>
          <a:srcRect l="22808" r="5428" b="9660"/>
          <a:stretch>
            <a:fillRect/>
          </a:stretch>
        </p:blipFill>
        <p:spPr>
          <a:xfrm>
            <a:off x="7220585" y="-31115"/>
            <a:ext cx="4982210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p>
            <a:r>
              <a:rPr lang="id-ID" altLang="en-US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Ns. Kartini, M.Kep, Sp.Kep.MB</a:t>
            </a:r>
            <a:endParaRPr lang="id-ID" altLang="en-US" sz="4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p>
            <a:r>
              <a:rPr lang="id-ID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 Hp. 08129473205</a:t>
            </a:r>
            <a:endParaRPr lang="id-ID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840105" y="2505075"/>
            <a:ext cx="5183505" cy="518795"/>
          </a:xfrm>
        </p:spPr>
        <p:txBody>
          <a:bodyPr/>
          <a:p>
            <a:r>
              <a:rPr lang="id-ID" altLang="en-US" sz="2800"/>
              <a:t>Email : ulb2013@gmail.com</a:t>
            </a:r>
            <a:endParaRPr lang="id-ID" altLang="en-US" sz="2800"/>
          </a:p>
        </p:txBody>
      </p:sp>
      <p:pic>
        <p:nvPicPr>
          <p:cNvPr id="8" name="Content Placeholder 7"/>
          <p:cNvPicPr>
            <a:picLocks noChangeAspect="1"/>
          </p:cNvPicPr>
          <p:nvPr>
            <p:ph sz="quarter" idx="4"/>
          </p:nvPr>
        </p:nvPicPr>
        <p:blipFill>
          <a:blip r:embed="rId1"/>
          <a:stretch>
            <a:fillRect/>
          </a:stretch>
        </p:blipFill>
        <p:spPr>
          <a:xfrm>
            <a:off x="7296150" y="944245"/>
            <a:ext cx="4191000" cy="5214620"/>
          </a:xfrm>
          <a:prstGeom prst="ellipse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40105" y="3141980"/>
            <a:ext cx="4688205" cy="57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id-ID" altLang="en-US" sz="2800" b="1">
                <a:solidFill>
                  <a:schemeClr val="tx1"/>
                </a:solidFill>
              </a:rPr>
              <a:t>Praktisi Keperawatan diRSCM</a:t>
            </a:r>
            <a:endParaRPr lang="id-ID" altLang="en-US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target-stairs-d-people-man-person-stair-32317041[1]"/>
          <p:cNvPicPr>
            <a:picLocks noChangeAspect="1"/>
          </p:cNvPicPr>
          <p:nvPr>
            <p:ph sz="half" idx="2"/>
          </p:nvPr>
        </p:nvPicPr>
        <p:blipFill>
          <a:blip r:embed="rId1"/>
          <a:srcRect b="8696"/>
          <a:stretch>
            <a:fillRect/>
          </a:stretch>
        </p:blipFill>
        <p:spPr>
          <a:xfrm>
            <a:off x="6781165" y="57150"/>
            <a:ext cx="5469255" cy="68256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id-ID" altLang="en-US" sz="7200" b="1"/>
              <a:t>Tujuan</a:t>
            </a:r>
            <a:endParaRPr lang="id-ID" altLang="en-US" sz="7200" b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430145"/>
            <a:ext cx="6547485" cy="3747135"/>
          </a:xfrm>
        </p:spPr>
        <p:txBody>
          <a:bodyPr/>
          <a:p>
            <a:pPr marL="0" indent="0">
              <a:buNone/>
            </a:pPr>
            <a:r>
              <a:rPr lang="id-ID" altLang="en-US" sz="3600"/>
              <a:t>Peserta mampu memahami tentang komplikasi kronik pada diabetes melitus serta program edukasi self manajemen pada diabetes</a:t>
            </a:r>
            <a:endParaRPr lang="id-ID" altLang="en-US"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id-ID" altLang="en-US" sz="6000" b="1"/>
              <a:t>Pendahuluan</a:t>
            </a:r>
            <a:endParaRPr lang="id-ID" altLang="en-US" sz="6000" b="1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598930"/>
            <a:ext cx="10515600" cy="4578350"/>
          </a:xfrm>
        </p:spPr>
        <p:txBody>
          <a:bodyPr>
            <a:normAutofit lnSpcReduction="10000"/>
          </a:bodyPr>
          <a:p>
            <a:r>
              <a:rPr lang="id-ID" altLang="en-US"/>
              <a:t>Diabetes merupakan </a:t>
            </a:r>
            <a:r>
              <a:rPr lang="id-ID" altLang="en-US">
                <a:solidFill>
                  <a:srgbClr val="FF0000"/>
                </a:solidFill>
              </a:rPr>
              <a:t>penyakit metabolisme kronik </a:t>
            </a:r>
            <a:r>
              <a:rPr lang="id-ID" altLang="en-US"/>
              <a:t>yang ditandai dengan </a:t>
            </a:r>
            <a:r>
              <a:rPr lang="id-ID" altLang="en-US">
                <a:solidFill>
                  <a:srgbClr val="FF0000"/>
                </a:solidFill>
              </a:rPr>
              <a:t>peningkatan kadar gula darah</a:t>
            </a:r>
            <a:r>
              <a:rPr lang="id-ID" altLang="en-US"/>
              <a:t>, dimana peningkatannya dapat </a:t>
            </a:r>
            <a:r>
              <a:rPr lang="id-ID" altLang="en-US">
                <a:solidFill>
                  <a:srgbClr val="FF0000"/>
                </a:solidFill>
              </a:rPr>
              <a:t>menyebabkan masalah yang serius</a:t>
            </a:r>
            <a:r>
              <a:rPr lang="id-ID" altLang="en-US"/>
              <a:t> berupa </a:t>
            </a:r>
            <a:r>
              <a:rPr lang="id-ID" altLang="en-US">
                <a:solidFill>
                  <a:srgbClr val="FF0000"/>
                </a:solidFill>
              </a:rPr>
              <a:t>kerusakan jantung</a:t>
            </a:r>
            <a:r>
              <a:rPr lang="en-US">
                <a:solidFill>
                  <a:srgbClr val="FF0000"/>
                </a:solidFill>
              </a:rPr>
              <a:t>, </a:t>
            </a:r>
            <a:r>
              <a:rPr lang="id-ID" altLang="en-US">
                <a:solidFill>
                  <a:srgbClr val="FF0000"/>
                </a:solidFill>
              </a:rPr>
              <a:t>pembuluh darah, mata, ginjal dan syaraf. (WHO, 2018)</a:t>
            </a:r>
            <a:endParaRPr lang="id-ID" altLang="en-US">
              <a:solidFill>
                <a:srgbClr val="FF0000"/>
              </a:solidFill>
            </a:endParaRPr>
          </a:p>
          <a:p>
            <a:endParaRPr lang="id-ID" altLang="en-US">
              <a:solidFill>
                <a:srgbClr val="FF0000"/>
              </a:solidFill>
            </a:endParaRPr>
          </a:p>
          <a:p>
            <a:r>
              <a:rPr lang="en-US"/>
              <a:t>Diabetes melitus adalah suatu kumpulan gejala yang timbul pada seseorang yang disebabkan oleh karena adanya peningkatan kadar glukosa darah akibat penurunan sekresi insulin yang progresif. </a:t>
            </a:r>
            <a:r>
              <a:rPr lang="id-ID" altLang="en-US"/>
              <a:t>(Perkeni, 2015)</a:t>
            </a:r>
            <a:endParaRPr lang="id-ID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Content Placeholder 17" descr="70981765-isolated-adult-man-on-white-background-beautiful-cartoon-character-in-business-suit-mature-confident[1]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92100" y="2105660"/>
            <a:ext cx="4916170" cy="3557905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3335655" y="365125"/>
            <a:ext cx="8018145" cy="1325880"/>
          </a:xfrm>
        </p:spPr>
        <p:txBody>
          <a:bodyPr/>
          <a:p>
            <a:r>
              <a:rPr lang="id-ID" altLang="en-US" sz="5400" b="1"/>
              <a:t>Insiden diabetes di dunia </a:t>
            </a:r>
            <a:endParaRPr lang="id-ID" altLang="en-US" sz="5400" b="1"/>
          </a:p>
        </p:txBody>
      </p:sp>
      <p:sp>
        <p:nvSpPr>
          <p:cNvPr id="12" name="Rectangle 11"/>
          <p:cNvSpPr/>
          <p:nvPr/>
        </p:nvSpPr>
        <p:spPr>
          <a:xfrm>
            <a:off x="8305800" y="5465445"/>
            <a:ext cx="3457575" cy="112585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000"/>
              <a:t>1 in 3 adults</a:t>
            </a:r>
            <a:endParaRPr lang="en-US" sz="2000"/>
          </a:p>
          <a:p>
            <a:pPr algn="ctr"/>
            <a:r>
              <a:rPr lang="en-US" sz="2000"/>
              <a:t>aged over 18 years is overweight and 1 in 10 is obese. </a:t>
            </a:r>
            <a:endParaRPr lang="en-US" sz="2000"/>
          </a:p>
        </p:txBody>
      </p:sp>
      <p:sp>
        <p:nvSpPr>
          <p:cNvPr id="6" name="Rectangle 5"/>
          <p:cNvSpPr/>
          <p:nvPr/>
        </p:nvSpPr>
        <p:spPr>
          <a:xfrm>
            <a:off x="1062355" y="5465445"/>
            <a:ext cx="3505835" cy="112585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400"/>
              <a:t>422 Million adults have diabetes. </a:t>
            </a:r>
            <a:endParaRPr lang="en-US" sz="2400"/>
          </a:p>
        </p:txBody>
      </p:sp>
      <p:sp>
        <p:nvSpPr>
          <p:cNvPr id="7" name="Rectangle 6"/>
          <p:cNvSpPr/>
          <p:nvPr/>
        </p:nvSpPr>
        <p:spPr>
          <a:xfrm>
            <a:off x="4664075" y="5465445"/>
            <a:ext cx="3542030" cy="112585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000"/>
              <a:t>1.6 million</a:t>
            </a:r>
            <a:endParaRPr lang="en-US" sz="2000"/>
          </a:p>
          <a:p>
            <a:pPr algn="ctr"/>
            <a:r>
              <a:rPr lang="en-US" sz="2000"/>
              <a:t>deaths are directly attributed to diabetes each year. </a:t>
            </a:r>
            <a:endParaRPr lang="en-US" sz="2000"/>
          </a:p>
        </p:txBody>
      </p:sp>
      <p:pic>
        <p:nvPicPr>
          <p:cNvPr id="13" name="Content Placeholder 12" descr="11259411-overweight-fat-woman-on-the-weight-scale[1]"/>
          <p:cNvPicPr>
            <a:picLocks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86775" y="1279525"/>
            <a:ext cx="3404870" cy="3962400"/>
          </a:xfrm>
          <a:prstGeom prst="rect">
            <a:avLst/>
          </a:prstGeom>
        </p:spPr>
      </p:pic>
      <p:pic>
        <p:nvPicPr>
          <p:cNvPr id="15" name="Picture 14" descr="stock-illustration-grey-cartoon-grave-stone-with-rip-on-white-vertical-1513476[1]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855" y="2267585"/>
            <a:ext cx="3071495" cy="2974340"/>
          </a:xfrm>
          <a:prstGeom prst="rect">
            <a:avLst/>
          </a:prstGeom>
        </p:spPr>
      </p:pic>
      <p:pic>
        <p:nvPicPr>
          <p:cNvPr id="16" name="Picture 15" descr="depositphotos_93307982-stock-photo-3d-people-email[1]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010" y="-139065"/>
            <a:ext cx="3128645" cy="3183255"/>
          </a:xfrm>
          <a:prstGeom prst="ellipse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p>
            <a:r>
              <a:rPr lang="id-ID" altLang="en-US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Diabetes di Indonesia</a:t>
            </a:r>
            <a:endParaRPr lang="id-ID" altLang="en-US" sz="5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id-ID" altLang="en-US" sz="3600">
                <a:sym typeface="+mn-ea"/>
              </a:rPr>
              <a:t>Data </a:t>
            </a:r>
            <a:r>
              <a:rPr lang="en-US" sz="3600">
                <a:sym typeface="+mn-ea"/>
              </a:rPr>
              <a:t>Badan Pusat Statistik Indonesia	 tahun 2003, diperkirakan penduduk Indonesia usia diatas 20 tahun </a:t>
            </a:r>
            <a:r>
              <a:rPr lang="id-ID" altLang="en-US" sz="3600">
                <a:sym typeface="+mn-ea"/>
              </a:rPr>
              <a:t>+/-</a:t>
            </a:r>
            <a:r>
              <a:rPr lang="en-US" sz="3600">
                <a:sym typeface="+mn-ea"/>
              </a:rPr>
              <a:t> 133 juta jiwa </a:t>
            </a:r>
            <a:r>
              <a:rPr lang="id-ID" altLang="en-US" sz="3600">
                <a:sym typeface="+mn-ea"/>
              </a:rPr>
              <a:t>dan </a:t>
            </a:r>
            <a:r>
              <a:rPr lang="en-US" sz="3600">
                <a:sym typeface="+mn-ea"/>
              </a:rPr>
              <a:t>tahun 2030 </a:t>
            </a:r>
            <a:r>
              <a:rPr lang="id-ID" altLang="en-US" sz="3600">
                <a:sym typeface="+mn-ea"/>
              </a:rPr>
              <a:t>terdapat</a:t>
            </a:r>
            <a:r>
              <a:rPr lang="en-US" sz="3600">
                <a:sym typeface="+mn-ea"/>
              </a:rPr>
              <a:t> 194 juta penduduk usia diatas 20 </a:t>
            </a:r>
            <a:r>
              <a:rPr lang="id-ID" altLang="en-US" sz="3600">
                <a:sym typeface="+mn-ea"/>
              </a:rPr>
              <a:t>t</a:t>
            </a:r>
            <a:r>
              <a:rPr lang="en-US" sz="3600">
                <a:sym typeface="+mn-ea"/>
              </a:rPr>
              <a:t>ahun</a:t>
            </a:r>
            <a:endParaRPr lang="en-US" sz="3600">
              <a:sym typeface="+mn-ea"/>
            </a:endParaRPr>
          </a:p>
          <a:p>
            <a:endParaRPr lang="en-US" sz="3600">
              <a:sym typeface="+mn-ea"/>
            </a:endParaRPr>
          </a:p>
          <a:p>
            <a:r>
              <a:rPr lang="en-US" sz="3600">
                <a:sym typeface="+mn-ea"/>
              </a:rPr>
              <a:t>Riset Kesehatan Dasar (Riskesdas) tahu</a:t>
            </a:r>
            <a:r>
              <a:rPr lang="id-ID" altLang="en-US" sz="3600">
                <a:sym typeface="+mn-ea"/>
              </a:rPr>
              <a:t>n </a:t>
            </a:r>
            <a:r>
              <a:rPr lang="en-US" sz="3600">
                <a:sym typeface="+mn-ea"/>
              </a:rPr>
              <a:t>2007 rata</a:t>
            </a:r>
            <a:r>
              <a:rPr lang="id-ID" altLang="en-US" sz="3600">
                <a:sym typeface="+mn-ea"/>
              </a:rPr>
              <a:t>-</a:t>
            </a:r>
            <a:r>
              <a:rPr lang="en-US" sz="3600">
                <a:sym typeface="+mn-ea"/>
              </a:rPr>
              <a:t>rata prevalensi DM di daerah urban untuk usia di atas 15 tahun sebesar 5,7%.	</a:t>
            </a:r>
            <a:endParaRPr lang="en-US" sz="3600"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id-ID" altLang="en-US" sz="5400" b="1"/>
              <a:t>Diabetes Mellitus</a:t>
            </a:r>
            <a:endParaRPr lang="id-ID" altLang="en-US" sz="5400" b="1"/>
          </a:p>
        </p:txBody>
      </p:sp>
      <p:pic>
        <p:nvPicPr>
          <p:cNvPr id="4" name="Content Placeholder 3" descr="Causes-DM[1]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30910" y="1448435"/>
            <a:ext cx="10330180" cy="48761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6910"/>
            <a:ext cx="10515600" cy="4230370"/>
          </a:xfrm>
        </p:spPr>
        <p:txBody>
          <a:bodyPr/>
          <a:p>
            <a:r>
              <a:rPr lang="en-US" sz="3600">
                <a:sym typeface="+mn-ea"/>
              </a:rPr>
              <a:t>Diabetes melitus berhubungan dengan </a:t>
            </a:r>
            <a:r>
              <a:rPr lang="id-ID" altLang="en-US" sz="3600">
                <a:sym typeface="+mn-ea"/>
              </a:rPr>
              <a:t>meningkatnya faktor resiko munculnya masalah kesehatan lainnya.</a:t>
            </a:r>
            <a:endParaRPr lang="id-ID" altLang="en-US" sz="3600">
              <a:sym typeface="+mn-ea"/>
            </a:endParaRPr>
          </a:p>
          <a:p>
            <a:r>
              <a:rPr lang="id-ID" altLang="en-US" sz="3600">
                <a:sym typeface="+mn-ea"/>
              </a:rPr>
              <a:t>Tingginya kadar gula darah </a:t>
            </a:r>
            <a:r>
              <a:rPr lang="en-US" sz="3600">
                <a:sym typeface="+mn-ea"/>
              </a:rPr>
              <a:t>merupakan predisposisi </a:t>
            </a:r>
            <a:r>
              <a:rPr lang="id-ID" altLang="en-US" sz="3600">
                <a:sym typeface="+mn-ea"/>
              </a:rPr>
              <a:t>t</a:t>
            </a:r>
            <a:r>
              <a:rPr lang="en-US" sz="3600">
                <a:sym typeface="+mn-ea"/>
              </a:rPr>
              <a:t>erjadinya kelainan mikrovaskular seperti retinopati, nefropati dan neuropati </a:t>
            </a:r>
            <a:r>
              <a:rPr lang="id-ID" altLang="en-US" sz="3600">
                <a:sym typeface="+mn-ea"/>
              </a:rPr>
              <a:t>maupun kelainan makrovaskular. (Perkeni, 2015)</a:t>
            </a:r>
            <a:endParaRPr lang="id-ID" altLang="en-US" sz="3600">
              <a:sym typeface="+mn-ea"/>
            </a:endParaRPr>
          </a:p>
          <a:p>
            <a:endParaRPr lang="id-ID" altLang="en-US" sz="3600">
              <a:sym typeface="+mn-ea"/>
            </a:endParaRPr>
          </a:p>
        </p:txBody>
      </p:sp>
      <p:pic>
        <p:nvPicPr>
          <p:cNvPr id="18" name="Content Placeholder 17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1003935" y="688340"/>
            <a:ext cx="4467225" cy="680085"/>
          </a:xfrm>
          <a:prstGeom prst="rect">
            <a:avLst/>
          </a:prstGeom>
        </p:spPr>
      </p:pic>
      <p:pic>
        <p:nvPicPr>
          <p:cNvPr id="25" name="Content Placeholder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350" y="260985"/>
            <a:ext cx="2185670" cy="15646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Oval 7"/>
          <p:cNvSpPr/>
          <p:nvPr/>
        </p:nvSpPr>
        <p:spPr>
          <a:xfrm>
            <a:off x="952500" y="1605280"/>
            <a:ext cx="2387600" cy="914400"/>
          </a:xfrm>
          <a:prstGeom prst="ellipse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reflection blurRad="6350" stA="53000" endA="300" endPos="55500" dist="12700" dir="5400000" sy="-100000" algn="bl" rotWithShape="0"/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 sz="3600"/>
              <a:t>AKUT</a:t>
            </a:r>
            <a:endParaRPr lang="id-ID" altLang="en-US" sz="36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id-ID" altLang="en-US" sz="5400" b="1"/>
              <a:t>Komplikasi Diabetes</a:t>
            </a:r>
            <a:endParaRPr lang="id-ID" altLang="en-US" sz="5400" b="1"/>
          </a:p>
        </p:txBody>
      </p:sp>
      <p:sp>
        <p:nvSpPr>
          <p:cNvPr id="11" name="Oval 10"/>
          <p:cNvSpPr/>
          <p:nvPr/>
        </p:nvSpPr>
        <p:spPr>
          <a:xfrm>
            <a:off x="6339205" y="1605280"/>
            <a:ext cx="3498215" cy="914400"/>
          </a:xfrm>
          <a:prstGeom prst="ellipse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reflection blurRad="6350" stA="50000" endA="300" endPos="55500" dist="101600" dir="5400000" sy="-100000" algn="bl" rotWithShape="0"/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 sz="3600">
                <a:solidFill>
                  <a:schemeClr val="tx1"/>
                </a:solidFill>
              </a:rPr>
              <a:t>KRONIK</a:t>
            </a:r>
            <a:endParaRPr lang="id-ID" altLang="en-US" sz="360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664585" y="2673350"/>
            <a:ext cx="3397885" cy="77089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id-ID" altLang="en-US" sz="2400"/>
              <a:t>MIKROVASKULAR</a:t>
            </a:r>
            <a:endParaRPr lang="id-ID" altLang="en-US" sz="2400"/>
          </a:p>
        </p:txBody>
      </p:sp>
      <p:sp>
        <p:nvSpPr>
          <p:cNvPr id="17" name="Oval 16"/>
          <p:cNvSpPr/>
          <p:nvPr/>
        </p:nvSpPr>
        <p:spPr>
          <a:xfrm>
            <a:off x="8518525" y="2673350"/>
            <a:ext cx="3517900" cy="77089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id-ID" altLang="en-US" sz="2400"/>
              <a:t>MAKROVASKULAR</a:t>
            </a:r>
            <a:endParaRPr lang="id-ID" altLang="en-US" sz="2400"/>
          </a:p>
        </p:txBody>
      </p:sp>
      <p:sp>
        <p:nvSpPr>
          <p:cNvPr id="22" name="Oval 21"/>
          <p:cNvSpPr/>
          <p:nvPr/>
        </p:nvSpPr>
        <p:spPr>
          <a:xfrm>
            <a:off x="2639695" y="3942715"/>
            <a:ext cx="1299210" cy="111823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 sz="1000">
                <a:solidFill>
                  <a:schemeClr val="tx1"/>
                </a:solidFill>
              </a:rPr>
              <a:t>Retinopathy</a:t>
            </a:r>
            <a:endParaRPr lang="id-ID" altLang="en-US" sz="100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6231890" y="5060950"/>
            <a:ext cx="1238885" cy="11182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 sz="1000">
                <a:solidFill>
                  <a:schemeClr val="tx1"/>
                </a:solidFill>
              </a:rPr>
              <a:t>Nephropathy</a:t>
            </a:r>
            <a:endParaRPr lang="id-ID" altLang="en-US" sz="100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4993005" y="5436870"/>
            <a:ext cx="1238885" cy="111823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id-ID" altLang="en-US" sz="1000">
                <a:solidFill>
                  <a:schemeClr val="tx1"/>
                </a:solidFill>
              </a:rPr>
              <a:t>Neuropathy</a:t>
            </a:r>
            <a:endParaRPr lang="id-ID" altLang="en-US" sz="100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664585" y="5060950"/>
            <a:ext cx="1238885" cy="111823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 sz="1000">
                <a:solidFill>
                  <a:schemeClr val="tx1"/>
                </a:solidFill>
              </a:rPr>
              <a:t>Diabetic Foot</a:t>
            </a:r>
            <a:endParaRPr lang="id-ID" altLang="en-US" sz="100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8518525" y="4039870"/>
            <a:ext cx="1350010" cy="111823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id-ID" altLang="en-US" sz="1400"/>
              <a:t>Cerebrovascular</a:t>
            </a:r>
            <a:endParaRPr lang="id-ID" altLang="en-US" sz="1400"/>
          </a:p>
        </p:txBody>
      </p:sp>
      <p:sp>
        <p:nvSpPr>
          <p:cNvPr id="27" name="Oval 26"/>
          <p:cNvSpPr/>
          <p:nvPr/>
        </p:nvSpPr>
        <p:spPr>
          <a:xfrm>
            <a:off x="9837420" y="4890135"/>
            <a:ext cx="1270000" cy="111823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id-ID" altLang="en-US" sz="1400"/>
              <a:t>Cardiovascular</a:t>
            </a:r>
            <a:endParaRPr lang="id-ID" altLang="en-US" sz="1400"/>
          </a:p>
        </p:txBody>
      </p:sp>
      <p:sp>
        <p:nvSpPr>
          <p:cNvPr id="3" name="Oval 2"/>
          <p:cNvSpPr/>
          <p:nvPr/>
        </p:nvSpPr>
        <p:spPr>
          <a:xfrm>
            <a:off x="10824845" y="4039870"/>
            <a:ext cx="1362710" cy="111823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id-ID" altLang="en-US" sz="1400"/>
              <a:t>Peripheral Vascular disease</a:t>
            </a:r>
            <a:endParaRPr lang="id-ID" altLang="en-US" sz="1400"/>
          </a:p>
        </p:txBody>
      </p:sp>
      <p:sp>
        <p:nvSpPr>
          <p:cNvPr id="5" name="Oval 4"/>
          <p:cNvSpPr/>
          <p:nvPr/>
        </p:nvSpPr>
        <p:spPr>
          <a:xfrm>
            <a:off x="6762750" y="3942715"/>
            <a:ext cx="1238885" cy="111823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 sz="1000">
                <a:solidFill>
                  <a:schemeClr val="tx1"/>
                </a:solidFill>
              </a:rPr>
              <a:t>Dermopathy</a:t>
            </a:r>
            <a:endParaRPr lang="id-ID" altLang="en-US" sz="1000">
              <a:solidFill>
                <a:schemeClr val="tx1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9304655" y="3633470"/>
            <a:ext cx="304800" cy="3054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11353800" y="3633470"/>
            <a:ext cx="304800" cy="3054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10320020" y="3633470"/>
            <a:ext cx="304800" cy="10299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4216400" y="3709035"/>
            <a:ext cx="2294890" cy="13519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 descr="DM-Micro-Macro-Complicns[1]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31470" y="365125"/>
            <a:ext cx="11174730" cy="626364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0160" y="365125"/>
            <a:ext cx="12198350" cy="86804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 sz="6000" b="1"/>
              <a:t>Komplikasi Diabetes</a:t>
            </a:r>
            <a:endParaRPr lang="id-ID" altLang="en-US" sz="60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id-ID" sz="5400" b="1">
                <a:sym typeface="+mn-ea"/>
              </a:rPr>
              <a:t>Fokus Komplikasi Diabetes</a:t>
            </a:r>
            <a:endParaRPr lang="id-ID" sz="5400" b="1">
              <a:sym typeface="+mn-ea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921385" y="2590165"/>
            <a:ext cx="5181600" cy="1677670"/>
          </a:xfrm>
        </p:spPr>
        <p:txBody>
          <a:bodyPr>
            <a:noAutofit/>
          </a:bodyPr>
          <a:p>
            <a:r>
              <a:rPr lang="id-ID" altLang="en-US" sz="4000">
                <a:solidFill>
                  <a:srgbClr val="FF0000"/>
                </a:solidFill>
              </a:rPr>
              <a:t>Kaki Diabetetes</a:t>
            </a:r>
            <a:r>
              <a:rPr lang="id-ID" altLang="en-US" sz="4000"/>
              <a:t> </a:t>
            </a:r>
            <a:r>
              <a:rPr lang="id-ID" altLang="en-US" sz="3600"/>
              <a:t>(U</a:t>
            </a:r>
            <a:r>
              <a:rPr lang="en-US" sz="3600"/>
              <a:t>lcers </a:t>
            </a:r>
            <a:r>
              <a:rPr lang="id-ID" altLang="en-US" sz="3600"/>
              <a:t>dan</a:t>
            </a:r>
            <a:r>
              <a:rPr lang="en-US" sz="3600"/>
              <a:t> infe</a:t>
            </a:r>
            <a:r>
              <a:rPr lang="id-ID" altLang="en-US" sz="3600"/>
              <a:t>ksi, </a:t>
            </a:r>
            <a:r>
              <a:rPr lang="en-US" sz="3600"/>
              <a:t>neuropathy and peripheral arterial disease (PAD).</a:t>
            </a:r>
            <a:endParaRPr lang="en-US" sz="3600"/>
          </a:p>
          <a:p>
            <a:endParaRPr lang="en-US" sz="3600"/>
          </a:p>
          <a:p>
            <a:endParaRPr lang="en-US" altLang="en-US" sz="3600"/>
          </a:p>
          <a:p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1880" y="6268085"/>
            <a:ext cx="10696575" cy="34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>
                <a:solidFill>
                  <a:schemeClr val="tx1"/>
                </a:solidFill>
                <a:sym typeface="+mn-ea"/>
              </a:rPr>
              <a:t>The IDF Diabetes Complications Congress 2018 </a:t>
            </a:r>
            <a:endParaRPr lang="en-US">
              <a:solidFill>
                <a:schemeClr val="tx1"/>
              </a:solidFill>
              <a:sym typeface="+mn-ea"/>
            </a:endParaRPr>
          </a:p>
        </p:txBody>
      </p:sp>
      <p:pic>
        <p:nvPicPr>
          <p:cNvPr id="4" name="Content Placeholder 3" descr="90[1]"/>
          <p:cNvPicPr>
            <a:picLocks noChangeAspect="1"/>
          </p:cNvPicPr>
          <p:nvPr>
            <p:ph sz="half" idx="2"/>
          </p:nvPr>
        </p:nvPicPr>
        <p:blipFill>
          <a:blip r:embed="rId1"/>
          <a:srcRect l="5404" t="13072" r="7537" b="-1656"/>
          <a:stretch>
            <a:fillRect/>
          </a:stretch>
        </p:blipFill>
        <p:spPr>
          <a:xfrm>
            <a:off x="6102985" y="1419225"/>
            <a:ext cx="5945505" cy="4848225"/>
          </a:xfrm>
          <a:prstGeom prst="ellipse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id-ID" sz="5400" b="1">
                <a:sym typeface="+mn-ea"/>
              </a:rPr>
              <a:t>Fokus Komplikasi Diabetes</a:t>
            </a:r>
            <a:endParaRPr lang="id-ID" sz="5400" b="1">
              <a:sym typeface="+mn-ea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8200" y="2106295"/>
            <a:ext cx="5425440" cy="2190750"/>
          </a:xfrm>
        </p:spPr>
        <p:txBody>
          <a:bodyPr>
            <a:noAutofit/>
          </a:bodyPr>
          <a:p>
            <a:r>
              <a:rPr lang="id-ID" altLang="en-US" sz="4000">
                <a:solidFill>
                  <a:srgbClr val="FF0000"/>
                </a:solidFill>
              </a:rPr>
              <a:t>Penyakit Kardiovaskular </a:t>
            </a:r>
            <a:r>
              <a:rPr lang="en-US" sz="3600"/>
              <a:t>(C</a:t>
            </a:r>
            <a:r>
              <a:rPr lang="id-ID" altLang="en-US" sz="3600"/>
              <a:t>ardiovascular </a:t>
            </a:r>
            <a:r>
              <a:rPr lang="en-US" sz="3600"/>
              <a:t>D</a:t>
            </a:r>
            <a:r>
              <a:rPr lang="id-ID" altLang="en-US" sz="3600"/>
              <a:t>isease</a:t>
            </a:r>
            <a:r>
              <a:rPr lang="en-US" sz="3600"/>
              <a:t>)</a:t>
            </a:r>
            <a:r>
              <a:rPr lang="id-ID" altLang="en-US" sz="3600"/>
              <a:t>, penyebab lebih dari </a:t>
            </a:r>
            <a:r>
              <a:rPr lang="en-US" sz="3600"/>
              <a:t> </a:t>
            </a:r>
            <a:r>
              <a:rPr lang="id-ID" altLang="en-US" sz="3600"/>
              <a:t>1/3 pasien diabetes meninggal </a:t>
            </a:r>
            <a:endParaRPr lang="id-ID" altLang="en-US" sz="3600"/>
          </a:p>
          <a:p>
            <a:endParaRPr lang="id-ID" altLang="en-US" sz="3600"/>
          </a:p>
          <a:p>
            <a:endParaRPr lang="id-ID" altLang="en-US" sz="360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1880" y="6268085"/>
            <a:ext cx="10696575" cy="34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>
                <a:solidFill>
                  <a:schemeClr val="tx1"/>
                </a:solidFill>
                <a:sym typeface="+mn-ea"/>
              </a:rPr>
              <a:t>The IDF Diabetes Complications Congress 2018 </a:t>
            </a:r>
            <a:endParaRPr lang="en-US">
              <a:solidFill>
                <a:schemeClr val="tx1"/>
              </a:solidFill>
              <a:sym typeface="+mn-ea"/>
            </a:endParaRPr>
          </a:p>
        </p:txBody>
      </p:sp>
      <p:pic>
        <p:nvPicPr>
          <p:cNvPr id="7" name="Picture 6" descr="Cardio12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21805" y="1447165"/>
            <a:ext cx="4606925" cy="46856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id-ID" sz="5400" b="1">
                <a:sym typeface="+mn-ea"/>
              </a:rPr>
              <a:t>Fokus Komplikasi Diabetes</a:t>
            </a:r>
            <a:endParaRPr lang="id-ID" sz="5400" b="1">
              <a:sym typeface="+mn-ea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p>
            <a:r>
              <a:rPr lang="id-ID" altLang="en-US" sz="4000"/>
              <a:t>Komplikasi </a:t>
            </a:r>
            <a:r>
              <a:rPr lang="id-ID" altLang="en-US" sz="4400">
                <a:solidFill>
                  <a:srgbClr val="FF0000"/>
                </a:solidFill>
              </a:rPr>
              <a:t>mata diabetes</a:t>
            </a:r>
            <a:endParaRPr lang="id-ID" altLang="en-US" sz="440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1880" y="6268085"/>
            <a:ext cx="10696575" cy="34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>
                <a:solidFill>
                  <a:schemeClr val="tx1"/>
                </a:solidFill>
                <a:sym typeface="+mn-ea"/>
              </a:rPr>
              <a:t>The IDF Diabetes Complications Congress 2018 </a:t>
            </a:r>
            <a:endParaRPr lang="en-US">
              <a:solidFill>
                <a:schemeClr val="tx1"/>
              </a:solidFill>
              <a:sym typeface="+mn-ea"/>
            </a:endParaRPr>
          </a:p>
        </p:txBody>
      </p:sp>
      <p:pic>
        <p:nvPicPr>
          <p:cNvPr id="8" name="Picture 7" descr="Diabetic-Retinopathy4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8510" y="1230630"/>
            <a:ext cx="4113530" cy="2508885"/>
          </a:xfrm>
          <a:prstGeom prst="roundRect">
            <a:avLst/>
          </a:prstGeom>
        </p:spPr>
      </p:pic>
      <p:pic>
        <p:nvPicPr>
          <p:cNvPr id="3" name="Content Placeholder 2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53160" y="3837305"/>
            <a:ext cx="2324735" cy="1957070"/>
          </a:xfrm>
          <a:prstGeom prst="ellipse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815" y="3910965"/>
            <a:ext cx="2343150" cy="1956435"/>
          </a:xfrm>
          <a:prstGeom prst="ellipse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8285" y="3910965"/>
            <a:ext cx="2316480" cy="1945005"/>
          </a:xfrm>
          <a:prstGeom prst="ellipse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1343025" y="5855970"/>
            <a:ext cx="18681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id-ID" altLang="en-US"/>
              <a:t>Normal</a:t>
            </a:r>
            <a:endParaRPr lang="id-ID" altLang="en-US"/>
          </a:p>
        </p:txBody>
      </p:sp>
      <p:sp>
        <p:nvSpPr>
          <p:cNvPr id="11" name="Text Box 10"/>
          <p:cNvSpPr txBox="1"/>
          <p:nvPr/>
        </p:nvSpPr>
        <p:spPr>
          <a:xfrm>
            <a:off x="4775200" y="589978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id-ID" altLang="en-US"/>
              <a:t>Small Hemoragic</a:t>
            </a:r>
            <a:endParaRPr lang="id-ID" altLang="en-US"/>
          </a:p>
        </p:txBody>
      </p:sp>
      <p:sp>
        <p:nvSpPr>
          <p:cNvPr id="12" name="Text Box 11"/>
          <p:cNvSpPr txBox="1"/>
          <p:nvPr/>
        </p:nvSpPr>
        <p:spPr>
          <a:xfrm>
            <a:off x="8434705" y="5961380"/>
            <a:ext cx="173545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id-ID" altLang="en-US"/>
              <a:t>Large Hemoragic</a:t>
            </a:r>
            <a:endParaRPr lang="id-ID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id-ID" sz="5400" b="1">
                <a:sym typeface="+mn-ea"/>
              </a:rPr>
              <a:t>Fokus Komplikasi Diabetes</a:t>
            </a:r>
            <a:endParaRPr lang="id-ID" sz="5400" b="1">
              <a:sym typeface="+mn-ea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04215" y="2028190"/>
            <a:ext cx="6530340" cy="1811655"/>
          </a:xfrm>
        </p:spPr>
        <p:txBody>
          <a:bodyPr>
            <a:normAutofit/>
          </a:bodyPr>
          <a:p>
            <a:r>
              <a:rPr lang="id-ID" altLang="en-US" sz="4000"/>
              <a:t>Komplikasi </a:t>
            </a:r>
            <a:r>
              <a:rPr lang="id-ID" altLang="en-US" sz="4400">
                <a:solidFill>
                  <a:srgbClr val="FF0000"/>
                </a:solidFill>
              </a:rPr>
              <a:t>ginjal (Nephropathy)</a:t>
            </a:r>
            <a:endParaRPr lang="id-ID" altLang="en-US" sz="4400">
              <a:solidFill>
                <a:srgbClr val="FF0000"/>
              </a:solidFill>
            </a:endParaRPr>
          </a:p>
          <a:p>
            <a:endParaRPr lang="id-ID" altLang="en-US" sz="440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1880" y="6268085"/>
            <a:ext cx="10696575" cy="34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>
                <a:solidFill>
                  <a:schemeClr val="tx1"/>
                </a:solidFill>
                <a:sym typeface="+mn-ea"/>
              </a:rPr>
              <a:t>The IDF Diabetes Complications Congress 2018 </a:t>
            </a:r>
            <a:endParaRPr lang="en-US">
              <a:solidFill>
                <a:schemeClr val="tx1"/>
              </a:solidFill>
              <a:sym typeface="+mn-ea"/>
            </a:endParaRPr>
          </a:p>
        </p:txBody>
      </p:sp>
      <p:pic>
        <p:nvPicPr>
          <p:cNvPr id="9" name="Picture 8" descr="diagram-showing-diabetic-nephropathy-in-the-left-kidney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48450" y="1690370"/>
            <a:ext cx="4248785" cy="4925695"/>
          </a:xfrm>
          <a:prstGeom prst="round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320800" y="3926840"/>
            <a:ext cx="5115560" cy="15589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altLang="en-US" sz="3200"/>
              <a:t>Kerusakan Glomerulus</a:t>
            </a:r>
            <a:endParaRPr lang="id-ID" altLang="en-US" sz="3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altLang="en-US" sz="3200"/>
              <a:t>Loos </a:t>
            </a:r>
            <a:r>
              <a:rPr lang="en-US" sz="3200"/>
              <a:t>of protein</a:t>
            </a:r>
            <a:endParaRPr lang="en-US" sz="3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altLang="en-US" sz="3200"/>
              <a:t>Gagal Ginjal</a:t>
            </a:r>
            <a:endParaRPr lang="id-ID" altLang="en-US" sz="3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rcRect l="17412" t="25924" r="43037" b="14322"/>
          <a:stretch>
            <a:fillRect/>
          </a:stretch>
        </p:blipFill>
        <p:spPr>
          <a:xfrm>
            <a:off x="160655" y="364490"/>
            <a:ext cx="11192510" cy="61252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Content Placeholder 9" descr="hqdefault06A1F8RX"/>
          <p:cNvPicPr>
            <a:picLocks noChangeAspect="1"/>
          </p:cNvPicPr>
          <p:nvPr>
            <p:ph sz="half" idx="2"/>
          </p:nvPr>
        </p:nvPicPr>
        <p:blipFill>
          <a:blip r:embed="rId1"/>
          <a:srcRect l="5556" t="17556" r="60514" b="12648"/>
          <a:stretch>
            <a:fillRect/>
          </a:stretch>
        </p:blipFill>
        <p:spPr>
          <a:xfrm>
            <a:off x="-65405" y="11430"/>
            <a:ext cx="2493010" cy="6435090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949450" y="1788795"/>
            <a:ext cx="9686925" cy="1409065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p>
            <a:pPr marL="0" indent="0">
              <a:buNone/>
            </a:pPr>
            <a:r>
              <a:rPr lang="id-ID" altLang="en-US" sz="8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charset="0"/>
              </a:rPr>
              <a:t> Komplikasi Kronik </a:t>
            </a:r>
            <a:endParaRPr lang="id-ID" altLang="en-US" sz="8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921760" y="728345"/>
            <a:ext cx="7876540" cy="97726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 sz="8800" b="1">
                <a:solidFill>
                  <a:schemeClr val="tx1"/>
                </a:solidFill>
                <a:latin typeface="Comic Sans MS" panose="030F0702030302020204" charset="0"/>
                <a:sym typeface="+mn-ea"/>
              </a:rPr>
              <a:t>Manajemen</a:t>
            </a:r>
            <a:endParaRPr lang="id-ID" altLang="en-US" sz="8800" b="1">
              <a:solidFill>
                <a:schemeClr val="tx1"/>
              </a:solidFill>
              <a:latin typeface="Comic Sans MS" panose="030F0702030302020204" charset="0"/>
              <a:sym typeface="+mn-ea"/>
            </a:endParaRPr>
          </a:p>
        </p:txBody>
      </p:sp>
      <p:sp>
        <p:nvSpPr>
          <p:cNvPr id="9" name="Content Placeholder 5"/>
          <p:cNvSpPr>
            <a:spLocks noGrp="1"/>
          </p:cNvSpPr>
          <p:nvPr/>
        </p:nvSpPr>
        <p:spPr>
          <a:xfrm>
            <a:off x="7138670" y="3027045"/>
            <a:ext cx="4215130" cy="993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altLang="en-US" sz="6000" b="1">
                <a:latin typeface="Comic Sans MS" panose="030F0702030302020204" charset="0"/>
              </a:rPr>
              <a:t> Diabetes</a:t>
            </a:r>
            <a:endParaRPr lang="id-ID" altLang="en-US" sz="6000" b="1">
              <a:latin typeface="Comic Sans MS" panose="030F070203030202020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3000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p>
            <a:r>
              <a:rPr lang="en-US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Penatalaksanaan	Diabetes	Mellitus</a:t>
            </a:r>
            <a:endParaRPr lang="en-US" sz="4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03210" y="5990590"/>
            <a:ext cx="3651250" cy="341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 b="1">
                <a:solidFill>
                  <a:schemeClr val="tx1"/>
                </a:solidFill>
              </a:rPr>
              <a:t>Perkeni, 2015</a:t>
            </a:r>
            <a:endParaRPr lang="id-ID" altLang="en-US" b="1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8835" y="1508125"/>
            <a:ext cx="2136775" cy="14001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400">
                <a:sym typeface="+mn-ea"/>
              </a:rPr>
              <a:t>Tujuan jangka pendek</a:t>
            </a:r>
            <a:endParaRPr lang="en-US" sz="2400">
              <a:sym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5610" y="1508125"/>
            <a:ext cx="4798695" cy="14001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en-US" sz="2000">
                <a:sym typeface="+mn-ea"/>
              </a:rPr>
              <a:t>menghilangkan keluhan DM, memperbaiki kualitas hidup, dan mengurangi risiko komplikasi akut</a:t>
            </a:r>
            <a:endParaRPr lang="en-US" sz="2000">
              <a:sym typeface="+mn-ea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38200" y="3187065"/>
            <a:ext cx="2137410" cy="12153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400">
                <a:sym typeface="+mn-ea"/>
              </a:rPr>
              <a:t>Tujuan jangka </a:t>
            </a:r>
            <a:r>
              <a:rPr lang="id-ID" altLang="en-US" sz="2400">
                <a:sym typeface="+mn-ea"/>
              </a:rPr>
              <a:t>panjang</a:t>
            </a:r>
            <a:endParaRPr lang="id-ID" altLang="en-US" sz="2400">
              <a:sym typeface="+mn-e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75610" y="3187065"/>
            <a:ext cx="4798695" cy="12153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en-US" sz="2000">
                <a:sym typeface="+mn-ea"/>
              </a:rPr>
              <a:t>mencegah	dan	menghambat progresivitas penyulit mikroangiopati dan makroangiopati</a:t>
            </a:r>
            <a:endParaRPr lang="en-US" sz="2000">
              <a:sym typeface="+mn-ea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38200" y="4690110"/>
            <a:ext cx="2137410" cy="13004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400">
                <a:sym typeface="+mn-ea"/>
              </a:rPr>
              <a:t>Tujuan </a:t>
            </a:r>
            <a:r>
              <a:rPr lang="id-ID" sz="2400">
                <a:sym typeface="+mn-ea"/>
              </a:rPr>
              <a:t>Akhir</a:t>
            </a:r>
            <a:endParaRPr lang="id-ID" sz="2400">
              <a:sym typeface="+mn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75610" y="4690110"/>
            <a:ext cx="4798695" cy="13004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en-US" sz="2000">
                <a:sym typeface="+mn-ea"/>
              </a:rPr>
              <a:t>turunnya	morbiditas dan mortalitas DM. </a:t>
            </a:r>
            <a:endParaRPr lang="en-US" sz="2000">
              <a:sym typeface="+mn-ea"/>
            </a:endParaRPr>
          </a:p>
          <a:p>
            <a:pPr algn="l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8134985" y="1691640"/>
            <a:ext cx="1062355" cy="4114800"/>
          </a:xfrm>
          <a:prstGeom prst="rightArrow">
            <a:avLst>
              <a:gd name="adj1" fmla="val 50000"/>
              <a:gd name="adj2" fmla="val 534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3" name="Text Box 12"/>
          <p:cNvSpPr txBox="1"/>
          <p:nvPr/>
        </p:nvSpPr>
        <p:spPr>
          <a:xfrm>
            <a:off x="9345295" y="2725420"/>
            <a:ext cx="2502535" cy="2046605"/>
          </a:xfrm>
          <a:prstGeom prst="rect">
            <a:avLst/>
          </a:prstGeom>
          <a:solidFill>
            <a:srgbClr val="E1B078"/>
          </a:solidFill>
        </p:spPr>
        <p:txBody>
          <a:bodyPr wrap="square" rtlCol="0">
            <a:spAutoFit/>
          </a:bodyPr>
          <a:p>
            <a:pPr indent="0">
              <a:buFont typeface="Arial" panose="020B0604020202020204" pitchFamily="34" charset="0"/>
              <a:buNone/>
            </a:pPr>
            <a:r>
              <a:rPr lang="en-US" sz="3200" b="1">
                <a:sym typeface="+mn-ea"/>
              </a:rPr>
              <a:t>pengendalian </a:t>
            </a:r>
            <a:r>
              <a:rPr lang="en-US" sz="2400">
                <a:sym typeface="+mn-ea"/>
              </a:rPr>
              <a:t>glukosa darah</a:t>
            </a:r>
            <a:r>
              <a:rPr lang="id-ID" altLang="en-US" sz="2400">
                <a:sym typeface="+mn-ea"/>
              </a:rPr>
              <a:t>, </a:t>
            </a:r>
            <a:r>
              <a:rPr lang="en-US" sz="2400">
                <a:sym typeface="+mn-ea"/>
              </a:rPr>
              <a:t>tekanan darah</a:t>
            </a:r>
            <a:r>
              <a:rPr lang="id-ID" altLang="en-US" sz="2400">
                <a:sym typeface="+mn-ea"/>
              </a:rPr>
              <a:t>. </a:t>
            </a:r>
            <a:r>
              <a:rPr lang="en-US" sz="2400">
                <a:sym typeface="+mn-ea"/>
              </a:rPr>
              <a:t>berat badan</a:t>
            </a:r>
            <a:r>
              <a:rPr lang="id-ID" altLang="en-US" sz="2400">
                <a:sym typeface="+mn-ea"/>
              </a:rPr>
              <a:t>. dan P</a:t>
            </a:r>
            <a:r>
              <a:rPr lang="en-US" sz="2400">
                <a:sym typeface="+mn-ea"/>
              </a:rPr>
              <a:t>rofil lipid, </a:t>
            </a:r>
            <a:endParaRPr lang="en-US" sz="2400"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1"/>
          </p:nvPr>
        </p:nvPicPr>
        <p:blipFill>
          <a:blip r:embed="rId1"/>
          <a:srcRect l="5426" t="10392" r="6803" b="9630"/>
          <a:stretch>
            <a:fillRect/>
          </a:stretch>
        </p:blipFill>
        <p:spPr>
          <a:xfrm>
            <a:off x="352425" y="444500"/>
            <a:ext cx="11527155" cy="62890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345" y="622300"/>
            <a:ext cx="10515600" cy="1325563"/>
          </a:xfrm>
        </p:spPr>
        <p:txBody>
          <a:bodyPr>
            <a:normAutofit fontScale="90000"/>
          </a:bodyPr>
          <a:p>
            <a:r>
              <a:rPr lang="id-ID" altLang="en-US" sz="13800" b="1"/>
              <a:t>Pilar</a:t>
            </a:r>
            <a:r>
              <a:rPr lang="id-ID" altLang="en-US" sz="7200" b="1"/>
              <a:t> </a:t>
            </a:r>
            <a:endParaRPr lang="id-ID" altLang="en-US" sz="7200" b="1"/>
          </a:p>
        </p:txBody>
      </p:sp>
      <p:pic>
        <p:nvPicPr>
          <p:cNvPr id="4" name="Content Placeholder 3" descr="images98XY1ZRX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9251950" y="3088640"/>
            <a:ext cx="2491105" cy="1673225"/>
          </a:xfrm>
          <a:prstGeom prst="ellipse">
            <a:avLst/>
          </a:prstGeom>
        </p:spPr>
      </p:pic>
      <p:pic>
        <p:nvPicPr>
          <p:cNvPr id="5" name="Content Placeholder 4" descr="imagesWYEQENHT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3665" y="3253740"/>
            <a:ext cx="2058035" cy="1369695"/>
          </a:xfrm>
          <a:prstGeom prst="ellipse">
            <a:avLst/>
          </a:prstGeom>
        </p:spPr>
      </p:pic>
      <p:pic>
        <p:nvPicPr>
          <p:cNvPr id="6" name="Picture 5" descr="6-Diseases-That-Proper-Nutrition-Prevents_379_40044310_0_14113110_728[1]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00" y="3185160"/>
            <a:ext cx="2328545" cy="1576070"/>
          </a:xfrm>
          <a:prstGeom prst="ellipse">
            <a:avLst/>
          </a:prstGeom>
        </p:spPr>
      </p:pic>
      <p:pic>
        <p:nvPicPr>
          <p:cNvPr id="7" name="Picture 6" descr="shutterstock_453543883-1[1]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375" y="3185160"/>
            <a:ext cx="2282825" cy="1574800"/>
          </a:xfrm>
          <a:prstGeom prst="ellipse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8005" y="3088640"/>
            <a:ext cx="2231390" cy="1671320"/>
          </a:xfrm>
          <a:prstGeom prst="ellipse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79730" y="5013325"/>
            <a:ext cx="1783080" cy="610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/>
              <a:t>Edukasi</a:t>
            </a:r>
            <a:endParaRPr lang="id-ID" altLang="en-US"/>
          </a:p>
        </p:txBody>
      </p:sp>
      <p:sp>
        <p:nvSpPr>
          <p:cNvPr id="10" name="Rounded Rectangle 9"/>
          <p:cNvSpPr/>
          <p:nvPr/>
        </p:nvSpPr>
        <p:spPr>
          <a:xfrm>
            <a:off x="2435860" y="5027930"/>
            <a:ext cx="1783080" cy="610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/>
              <a:t>Nutrisi</a:t>
            </a:r>
            <a:endParaRPr lang="id-ID" altLang="en-US"/>
          </a:p>
        </p:txBody>
      </p:sp>
      <p:sp>
        <p:nvSpPr>
          <p:cNvPr id="12" name="Rounded Rectangle 11"/>
          <p:cNvSpPr/>
          <p:nvPr/>
        </p:nvSpPr>
        <p:spPr>
          <a:xfrm>
            <a:off x="4773930" y="5027930"/>
            <a:ext cx="1783080" cy="610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/>
              <a:t>OLahraga</a:t>
            </a:r>
            <a:endParaRPr lang="id-ID" altLang="en-US"/>
          </a:p>
        </p:txBody>
      </p:sp>
      <p:sp>
        <p:nvSpPr>
          <p:cNvPr id="13" name="Rounded Rectangle 12"/>
          <p:cNvSpPr/>
          <p:nvPr/>
        </p:nvSpPr>
        <p:spPr>
          <a:xfrm>
            <a:off x="7110095" y="5027930"/>
            <a:ext cx="1783080" cy="610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/>
              <a:t>Farmakologi</a:t>
            </a:r>
            <a:endParaRPr lang="id-ID" altLang="en-US"/>
          </a:p>
        </p:txBody>
      </p:sp>
      <p:sp>
        <p:nvSpPr>
          <p:cNvPr id="14" name="Rounded Rectangle 13"/>
          <p:cNvSpPr/>
          <p:nvPr/>
        </p:nvSpPr>
        <p:spPr>
          <a:xfrm>
            <a:off x="9569450" y="5027930"/>
            <a:ext cx="1783080" cy="610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/>
              <a:t>Monitoring</a:t>
            </a:r>
            <a:endParaRPr lang="id-ID" altLang="en-US"/>
          </a:p>
        </p:txBody>
      </p:sp>
      <p:pic>
        <p:nvPicPr>
          <p:cNvPr id="15" name="Picture 14" descr="dreamstime_xl_39119532[1]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3705" y="-230505"/>
            <a:ext cx="6626225" cy="25704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546090" cy="1325880"/>
          </a:xfrm>
        </p:spPr>
        <p:txBody>
          <a:bodyPr/>
          <a:p>
            <a:r>
              <a:rPr lang="id-ID" altLang="en-US" sz="5400" b="1">
                <a:latin typeface="Comic Sans MS" panose="030F0702030302020204" charset="0"/>
              </a:rPr>
              <a:t>E D U K A S I</a:t>
            </a:r>
            <a:endParaRPr lang="id-ID" altLang="en-US" sz="5400" b="1">
              <a:latin typeface="Comic Sans MS" panose="030F07020303020202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8980" y="3398520"/>
            <a:ext cx="5181600" cy="2306320"/>
          </a:xfrm>
        </p:spPr>
        <p:txBody>
          <a:bodyPr/>
          <a:p>
            <a:pPr marL="0" lvl="1" indent="0">
              <a:buNone/>
            </a:pPr>
            <a:r>
              <a:rPr lang="id-ID" altLang="en-US" sz="2800">
                <a:sym typeface="+mn-ea"/>
              </a:rPr>
              <a:t>T</a:t>
            </a:r>
            <a:r>
              <a:rPr lang="en-US" sz="2800">
                <a:sym typeface="+mn-ea"/>
              </a:rPr>
              <a:t>ujuan         promosi hidup sehat</a:t>
            </a:r>
            <a:endParaRPr lang="en-US" sz="2800">
              <a:sym typeface="+mn-ea"/>
            </a:endParaRPr>
          </a:p>
          <a:p>
            <a:pPr marL="0" lvl="1" indent="0">
              <a:buNone/>
            </a:pPr>
            <a:r>
              <a:rPr lang="id-ID" altLang="en-US" sz="2800">
                <a:sym typeface="+mn-ea"/>
              </a:rPr>
              <a:t>(</a:t>
            </a:r>
            <a:r>
              <a:rPr lang="en-US" sz="2800">
                <a:sym typeface="+mn-ea"/>
              </a:rPr>
              <a:t>bagian dari upaya pencegahan dan sangat penting dari pengelolaan DM secara holistik</a:t>
            </a:r>
            <a:r>
              <a:rPr lang="id-ID" altLang="en-US" sz="2800">
                <a:sym typeface="+mn-ea"/>
              </a:rPr>
              <a:t>)</a:t>
            </a:r>
            <a:endParaRPr lang="id-ID" altLang="en-US" sz="2800">
              <a:sym typeface="+mn-ea"/>
            </a:endParaRPr>
          </a:p>
          <a:p>
            <a:endParaRPr lang="en-US"/>
          </a:p>
        </p:txBody>
      </p:sp>
      <p:pic>
        <p:nvPicPr>
          <p:cNvPr id="7" name="Content Placeholder 6"/>
          <p:cNvPicPr>
            <a:picLocks noChangeAspect="1"/>
          </p:cNvPicPr>
          <p:nvPr>
            <p:ph sz="half" idx="2"/>
          </p:nvPr>
        </p:nvPicPr>
        <p:blipFill>
          <a:blip r:embed="rId1"/>
          <a:srcRect l="27745" t="12666" r="44681" b="75271"/>
          <a:stretch>
            <a:fillRect/>
          </a:stretch>
        </p:blipFill>
        <p:spPr>
          <a:xfrm>
            <a:off x="6129655" y="481330"/>
            <a:ext cx="5872480" cy="12096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rcRect l="7410" t="19863" r="43086" b="17206"/>
          <a:stretch>
            <a:fillRect/>
          </a:stretch>
        </p:blipFill>
        <p:spPr>
          <a:xfrm>
            <a:off x="6028055" y="1729740"/>
            <a:ext cx="5878830" cy="427418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071235" y="4252595"/>
            <a:ext cx="5910580" cy="179514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894840" y="3531870"/>
            <a:ext cx="514985" cy="3028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13" name="Picture 12" descr="siloam-hospitals-bogor-edukasi-penyakit-batu-ginjal-ttZ[1]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1005"/>
            <a:ext cx="4850130" cy="1493520"/>
          </a:xfrm>
          <a:prstGeom prst="round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5400" b="1">
                <a:sym typeface="+mn-ea"/>
              </a:rPr>
              <a:t>Terapi Nutrisi Medis (TNM) </a:t>
            </a:r>
            <a:endParaRPr lang="en-US" sz="5400" b="1">
              <a:sym typeface="+mn-e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3650" y="5708650"/>
            <a:ext cx="6536690" cy="468630"/>
          </a:xfrm>
        </p:spPr>
        <p:txBody>
          <a:bodyPr>
            <a:normAutofit fontScale="60000"/>
          </a:bodyPr>
          <a:p>
            <a:pPr algn="r"/>
            <a:r>
              <a:rPr lang="en-US"/>
              <a:t>DIABETES CARE, VOLUME 31, SUPPLEMENT 1, JANUARY 200</a:t>
            </a:r>
            <a:r>
              <a:rPr lang="id-ID" altLang="en-US"/>
              <a:t>8</a:t>
            </a:r>
            <a:endParaRPr lang="id-ID" altLang="en-US"/>
          </a:p>
        </p:txBody>
      </p:sp>
      <p:sp>
        <p:nvSpPr>
          <p:cNvPr id="5" name="Text Box 4"/>
          <p:cNvSpPr txBox="1"/>
          <p:nvPr/>
        </p:nvSpPr>
        <p:spPr>
          <a:xfrm>
            <a:off x="715645" y="1691005"/>
            <a:ext cx="5456555" cy="37522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altLang="en-US" sz="2400"/>
              <a:t>Untuk mengontrol dan mempertahankan kadar gula darah dalam batas normal, menurunkan </a:t>
            </a:r>
            <a:r>
              <a:rPr lang="id-ID" sz="2400"/>
              <a:t>kadar lipid dan </a:t>
            </a:r>
            <a:r>
              <a:rPr lang="en-US" sz="2400"/>
              <a:t> lipoprotein proﬁle </a:t>
            </a:r>
            <a:r>
              <a:rPr lang="id-ID" altLang="en-US" sz="2400"/>
              <a:t>yang merupakan faktor resiko penyakit vascular, mempertahankan tekanan darah dalam rentang normal</a:t>
            </a:r>
            <a:endParaRPr lang="id-ID" alt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altLang="en-US" sz="2400"/>
              <a:t>Mencegah komplikasi diabetik kronik</a:t>
            </a:r>
            <a:endParaRPr lang="id-ID" alt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altLang="en-US" sz="2400"/>
              <a:t>Memenuhi kebutuhan nutrisi</a:t>
            </a:r>
            <a:endParaRPr lang="id-ID" alt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altLang="en-US" sz="2400"/>
              <a:t>Mempertahankan kebahagiaan makan </a:t>
            </a:r>
            <a:endParaRPr lang="id-ID" altLang="en-US" sz="24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rcRect l="7417" t="42772" r="40862" b="34530"/>
          <a:stretch>
            <a:fillRect/>
          </a:stretch>
        </p:blipFill>
        <p:spPr>
          <a:xfrm>
            <a:off x="6171565" y="1781175"/>
            <a:ext cx="5272405" cy="120840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6291580" y="3078480"/>
            <a:ext cx="5062220" cy="1191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>
                <a:solidFill>
                  <a:srgbClr val="FF0000"/>
                </a:solidFill>
              </a:rPr>
              <a:t>Nutrition therapy for the prevention of type 2 diabetes and for the management of diabetes complications and gestational diabetes mellitus is not addressed in this review.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/>
        </p:nvSpPr>
        <p:spPr>
          <a:xfrm>
            <a:off x="6291580" y="4372610"/>
            <a:ext cx="5181600" cy="10706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ym typeface="+mn-ea"/>
              </a:rPr>
              <a:t>Penyandang DM perlu diberikan penekanan mengenai</a:t>
            </a:r>
            <a:r>
              <a:rPr lang="id-ID" altLang="en-US" sz="1800">
                <a:sym typeface="+mn-ea"/>
              </a:rPr>
              <a:t>: </a:t>
            </a:r>
            <a:endParaRPr lang="id-ID" altLang="en-US" sz="1800">
              <a:sym typeface="+mn-ea"/>
            </a:endParaRPr>
          </a:p>
          <a:p>
            <a:pPr marL="457200" indent="-457200"/>
            <a:r>
              <a:rPr lang="id-ID" altLang="en-US" sz="1800">
                <a:sym typeface="+mn-ea"/>
              </a:rPr>
              <a:t>K</a:t>
            </a:r>
            <a:r>
              <a:rPr lang="en-US" sz="1800">
                <a:sym typeface="+mn-ea"/>
              </a:rPr>
              <a:t>eteraturan jadwal makan</a:t>
            </a:r>
            <a:endParaRPr lang="en-US" sz="1800">
              <a:sym typeface="+mn-ea"/>
            </a:endParaRPr>
          </a:p>
          <a:p>
            <a:pPr marL="457200" indent="-457200"/>
            <a:r>
              <a:rPr lang="id-ID" altLang="en-US" sz="1800">
                <a:sym typeface="+mn-ea"/>
              </a:rPr>
              <a:t>J</a:t>
            </a:r>
            <a:r>
              <a:rPr lang="en-US" sz="1800">
                <a:sym typeface="+mn-ea"/>
              </a:rPr>
              <a:t>enis dan jumlah makanan</a:t>
            </a:r>
            <a:endParaRPr lang="en-US" sz="1800"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Content Placeholder 6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564255" y="610870"/>
            <a:ext cx="7812405" cy="6080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030" y="248920"/>
            <a:ext cx="5848985" cy="13258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p>
            <a:r>
              <a:rPr lang="id-ID" altLang="en-US"/>
              <a:t>Piramida Diet Diabetes </a:t>
            </a:r>
            <a:endParaRPr lang="id-ID" altLang="en-US"/>
          </a:p>
        </p:txBody>
      </p:sp>
      <p:sp>
        <p:nvSpPr>
          <p:cNvPr id="3" name="Rounded Rectangle 2"/>
          <p:cNvSpPr/>
          <p:nvPr/>
        </p:nvSpPr>
        <p:spPr>
          <a:xfrm>
            <a:off x="8599170" y="1049655"/>
            <a:ext cx="2307590" cy="5251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/>
              <a:t>Lemak, Minyak dan Pemanis</a:t>
            </a:r>
            <a:endParaRPr lang="id-ID" altLang="en-US"/>
          </a:p>
        </p:txBody>
      </p:sp>
      <p:sp>
        <p:nvSpPr>
          <p:cNvPr id="5" name="Rounded Rectangle 4"/>
          <p:cNvSpPr/>
          <p:nvPr/>
        </p:nvSpPr>
        <p:spPr>
          <a:xfrm>
            <a:off x="9124315" y="2429510"/>
            <a:ext cx="2795905" cy="598170"/>
          </a:xfrm>
          <a:prstGeom prst="roundRect">
            <a:avLst/>
          </a:prstGeom>
          <a:solidFill>
            <a:srgbClr val="E14F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/>
              <a:t>Daging, pengganti dagig, protein</a:t>
            </a:r>
            <a:endParaRPr lang="id-ID" altLang="en-US"/>
          </a:p>
        </p:txBody>
      </p:sp>
      <p:sp>
        <p:nvSpPr>
          <p:cNvPr id="6" name="Rounded Rectangle 5"/>
          <p:cNvSpPr/>
          <p:nvPr/>
        </p:nvSpPr>
        <p:spPr>
          <a:xfrm>
            <a:off x="9673590" y="3650615"/>
            <a:ext cx="2039620" cy="54991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id-ID" altLang="en-US"/>
              <a:t>Buah</a:t>
            </a:r>
            <a:endParaRPr lang="id-ID" altLang="en-US"/>
          </a:p>
        </p:txBody>
      </p:sp>
      <p:sp>
        <p:nvSpPr>
          <p:cNvPr id="8" name="Rounded Rectangle 7"/>
          <p:cNvSpPr/>
          <p:nvPr/>
        </p:nvSpPr>
        <p:spPr>
          <a:xfrm>
            <a:off x="5326380" y="5788025"/>
            <a:ext cx="4347210" cy="52006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id-ID" altLang="en-US"/>
              <a:t>Rpti, gandum, sumber kalori lainnya</a:t>
            </a:r>
            <a:endParaRPr lang="id-ID" altLang="en-US"/>
          </a:p>
        </p:txBody>
      </p:sp>
      <p:sp>
        <p:nvSpPr>
          <p:cNvPr id="9" name="Rounded Rectangle 8"/>
          <p:cNvSpPr/>
          <p:nvPr/>
        </p:nvSpPr>
        <p:spPr>
          <a:xfrm>
            <a:off x="4458970" y="2253615"/>
            <a:ext cx="1440815" cy="5981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id-ID" altLang="en-US"/>
              <a:t>Susu</a:t>
            </a:r>
            <a:endParaRPr lang="id-ID" altLang="en-US"/>
          </a:p>
        </p:txBody>
      </p:sp>
      <p:sp>
        <p:nvSpPr>
          <p:cNvPr id="10" name="Rounded Rectangle 9"/>
          <p:cNvSpPr/>
          <p:nvPr/>
        </p:nvSpPr>
        <p:spPr>
          <a:xfrm>
            <a:off x="3494405" y="3499485"/>
            <a:ext cx="1636395" cy="5372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id-ID" altLang="en-US"/>
              <a:t>Sayuran</a:t>
            </a:r>
            <a:endParaRPr lang="id-ID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50" y="365125"/>
            <a:ext cx="10515600" cy="1325563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p>
            <a:r>
              <a:rPr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Obesity and Diabetes in the Developing World </a:t>
            </a:r>
            <a:br>
              <a:rPr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sz="1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Parvez Hossain, M.D., Bisher Kawar, M.D., and Meguid El Nahas, M.D., Ph.D.</a:t>
            </a:r>
            <a:endParaRPr sz="1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ontent Placeholder 6"/>
          <p:cNvSpPr/>
          <p:nvPr>
            <p:ph sz="half" idx="1"/>
          </p:nvPr>
        </p:nvSpPr>
        <p:spPr>
          <a:xfrm>
            <a:off x="838200" y="5659755"/>
            <a:ext cx="6194425" cy="334010"/>
          </a:xfrm>
        </p:spPr>
        <p:txBody>
          <a:bodyPr>
            <a:normAutofit fontScale="50000"/>
          </a:bodyPr>
          <a:p>
            <a:pPr marL="0" indent="0">
              <a:buNone/>
            </a:pPr>
            <a:r>
              <a:rPr lang="id-ID" altLang="en-US">
                <a:sym typeface="+mn-ea"/>
              </a:rPr>
              <a:t>The New England Journal of Medicine</a:t>
            </a:r>
            <a:endParaRPr lang="id-ID" altLang="en-US">
              <a:solidFill>
                <a:schemeClr val="tx1"/>
              </a:solidFill>
            </a:endParaRPr>
          </a:p>
          <a:p>
            <a:endParaRPr lang="en-US"/>
          </a:p>
        </p:txBody>
      </p:sp>
      <p:pic>
        <p:nvPicPr>
          <p:cNvPr id="9" name="Content Placeholder 8"/>
          <p:cNvPicPr>
            <a:picLocks noChangeAspect="1"/>
          </p:cNvPicPr>
          <p:nvPr>
            <p:ph sz="half" idx="2"/>
          </p:nvPr>
        </p:nvPicPr>
        <p:blipFill>
          <a:blip r:embed="rId1"/>
          <a:srcRect l="8977" t="40054" r="35352" b="14207"/>
          <a:stretch>
            <a:fillRect/>
          </a:stretch>
        </p:blipFill>
        <p:spPr>
          <a:xfrm>
            <a:off x="838200" y="1373505"/>
            <a:ext cx="5848350" cy="3870325"/>
          </a:xfrm>
          <a:prstGeom prst="rect">
            <a:avLst/>
          </a:prstGeom>
        </p:spPr>
      </p:pic>
      <p:pic>
        <p:nvPicPr>
          <p:cNvPr id="11" name="Content Placeholder 4" descr="effects-of-obesity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915" y="1373505"/>
            <a:ext cx="51816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10" name="Content Placeholder 3" descr="Schematic-view-of-the-main-metabolic-effects-of-insulin-resistance-in-T2DM-Modified-from[1]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96240" y="215265"/>
            <a:ext cx="7724775" cy="5718810"/>
          </a:xfrm>
          <a:prstGeom prst="rect">
            <a:avLst/>
          </a:prstGeom>
        </p:spPr>
      </p:pic>
      <p:pic>
        <p:nvPicPr>
          <p:cNvPr id="8" name="Content Placeholder 7" descr="Obesity-and-Heart-Disease-722x406[1]"/>
          <p:cNvPicPr>
            <a:picLocks noChangeAspect="1"/>
          </p:cNvPicPr>
          <p:nvPr>
            <p:ph sz="half" idx="2"/>
          </p:nvPr>
        </p:nvPicPr>
        <p:blipFill>
          <a:blip r:embed="rId2"/>
          <a:srcRect l="50196"/>
          <a:stretch>
            <a:fillRect/>
          </a:stretch>
        </p:blipFill>
        <p:spPr>
          <a:xfrm>
            <a:off x="8924290" y="3094355"/>
            <a:ext cx="2580640" cy="2913380"/>
          </a:xfrm>
          <a:prstGeom prst="ellipse">
            <a:avLst/>
          </a:prstGeom>
        </p:spPr>
      </p:pic>
      <p:pic>
        <p:nvPicPr>
          <p:cNvPr id="11" name="Content Placeholder 7" descr="Obesity-and-Heart-Disease-722x406[1]"/>
          <p:cNvPicPr>
            <a:picLocks noChangeAspect="1"/>
          </p:cNvPicPr>
          <p:nvPr/>
        </p:nvPicPr>
        <p:blipFill>
          <a:blip r:embed="rId3"/>
          <a:srcRect r="49020"/>
          <a:stretch>
            <a:fillRect/>
          </a:stretch>
        </p:blipFill>
        <p:spPr>
          <a:xfrm>
            <a:off x="8863330" y="107315"/>
            <a:ext cx="2641600" cy="2913380"/>
          </a:xfrm>
          <a:prstGeom prst="ellipse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id-ID" altLang="en-US"/>
              <a:t>Pengaturan Berat Badan</a:t>
            </a:r>
            <a:endParaRPr lang="id-ID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560820" cy="4351655"/>
          </a:xfrm>
        </p:spPr>
        <p:txBody>
          <a:bodyPr>
            <a:normAutofit fontScale="90000" lnSpcReduction="10000"/>
          </a:bodyPr>
          <a:p>
            <a:r>
              <a:rPr lang="en-US"/>
              <a:t>Penyandang DM yang gemuk, kebutuhan kalori dikurangi sekitar 20</a:t>
            </a:r>
            <a:r>
              <a:rPr lang="id-ID" altLang="en-US"/>
              <a:t>-</a:t>
            </a:r>
            <a:r>
              <a:rPr lang="en-US"/>
              <a:t>30% tergantung kepada tingkat kegemukan.	</a:t>
            </a:r>
            <a:endParaRPr lang="en-US"/>
          </a:p>
          <a:p>
            <a:r>
              <a:rPr lang="en-US"/>
              <a:t>Penyandang DM kurus, kebutuhan kalori ditambah sekitar 20-30% sesuai dengan kebutuhan untuk meningkatkan BB.</a:t>
            </a:r>
            <a:endParaRPr lang="en-US"/>
          </a:p>
          <a:p>
            <a:r>
              <a:rPr lang="en-US"/>
              <a:t>Jumlah kalori yang diberikan paling sedikit 1000-1200 kal perhari untuk wanita dan 1200-1600 kal perhari untuk pria.	</a:t>
            </a:r>
            <a:endParaRPr lang="en-US"/>
          </a:p>
          <a:p>
            <a:r>
              <a:rPr lang="id-ID" altLang="en-US"/>
              <a:t>P</a:t>
            </a:r>
            <a:r>
              <a:rPr lang="en-US"/>
              <a:t>orsi besar	untuk	makan pagi (20%),	siang (30%), dan sore (25%), serta 2-3 porsi makanan ringan (10-15%)	</a:t>
            </a:r>
            <a:endParaRPr lang="en-US"/>
          </a:p>
        </p:txBody>
      </p:sp>
      <p:pic>
        <p:nvPicPr>
          <p:cNvPr id="6" name="Content Placeholder 5" descr="CR-Health-Hero-Child-Obesity-02-18[1]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954645" y="4144010"/>
            <a:ext cx="3753485" cy="1764665"/>
          </a:xfrm>
          <a:prstGeom prst="ellipse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2250" y="554990"/>
            <a:ext cx="3709035" cy="312356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40105" y="457200"/>
            <a:ext cx="4933315" cy="1087120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p>
            <a:r>
              <a:rPr lang="id-ID" altLang="en-US" sz="5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Latihan Jasmani</a:t>
            </a:r>
            <a:endParaRPr lang="id-ID" altLang="en-US" sz="5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Placeholder 4" descr="image001[1]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5895340" y="796290"/>
            <a:ext cx="5621655" cy="4873625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1052195" y="1544320"/>
            <a:ext cx="5038725" cy="52152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altLang="en-US" sz="2400"/>
              <a:t>Diet dan Exercise --&gt; fondasi gaya hidup sehat</a:t>
            </a:r>
            <a:endParaRPr lang="id-ID" alt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ym typeface="+mn-ea"/>
              </a:rPr>
              <a:t>Exercise </a:t>
            </a:r>
            <a:r>
              <a:rPr lang="id-ID" altLang="en-US" sz="2400">
                <a:sym typeface="+mn-ea"/>
              </a:rPr>
              <a:t>meningkatkan </a:t>
            </a:r>
            <a:r>
              <a:rPr lang="en-US" sz="2400">
                <a:sym typeface="+mn-ea"/>
              </a:rPr>
              <a:t>insulin sensitivity (both short and long term), </a:t>
            </a:r>
            <a:r>
              <a:rPr lang="id-ID" altLang="en-US" sz="2400">
                <a:sym typeface="+mn-ea"/>
              </a:rPr>
              <a:t>menurunkan kadar gula darahh, lemak tibuh dan meningkatkan fungsi kardiovaskular.</a:t>
            </a:r>
            <a:endParaRPr lang="id-ID" altLang="en-US" sz="2400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altLang="en-US" sz="2400">
                <a:sym typeface="+mn-ea"/>
              </a:rPr>
              <a:t>Exercise sangat penting bagi penderita diabetes</a:t>
            </a:r>
            <a:endParaRPr lang="id-ID" altLang="en-US" sz="2400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altLang="en-US" sz="2400">
                <a:sym typeface="+mn-ea"/>
              </a:rPr>
              <a:t>Kadar gula darag menurun setelah aktifitas karena peningkatan utilisasi glukosa selama exercise </a:t>
            </a:r>
            <a:r>
              <a:rPr lang="en-US" sz="2400">
                <a:sym typeface="+mn-ea"/>
              </a:rPr>
              <a:t>.</a:t>
            </a:r>
            <a:endParaRPr 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d-ID" altLang="en-US" sz="2400"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threePt" dir="t"/>
            </a:scene3d>
          </a:bodyPr>
          <a:p>
            <a:r>
              <a:rPr lang="en-US" sz="5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Latihan Jasmani </a:t>
            </a:r>
            <a:br>
              <a:rPr lang="en-US" sz="5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en-US" sz="5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7675" y="1337945"/>
            <a:ext cx="6035675" cy="4839335"/>
          </a:xfrm>
        </p:spPr>
        <p:txBody>
          <a:bodyPr>
            <a:noAutofit/>
          </a:bodyPr>
          <a:p>
            <a:pPr marL="342900" lvl="1" indent="-342900"/>
            <a:r>
              <a:rPr lang="id-ID" altLang="en-US" sz="3200">
                <a:sym typeface="+mn-ea"/>
              </a:rPr>
              <a:t>L</a:t>
            </a:r>
            <a:r>
              <a:rPr lang="en-US" sz="3200">
                <a:sym typeface="+mn-ea"/>
              </a:rPr>
              <a:t>atihan jasmani secara teratur (3-5 hari seminggu selama sekitar 30-45 menit , dengan total 150 menit perminggu, dengan jeda antar latihan tidak lebih dari 2 hari berturut-turut. </a:t>
            </a:r>
            <a:endParaRPr lang="en-US" sz="3200">
              <a:sym typeface="+mn-ea"/>
            </a:endParaRPr>
          </a:p>
          <a:p>
            <a:endParaRPr lang="en-US" sz="3200">
              <a:sym typeface="+mn-ea"/>
            </a:endParaRPr>
          </a:p>
        </p:txBody>
      </p:sp>
      <p:pic>
        <p:nvPicPr>
          <p:cNvPr id="5" name="Content Placeholder 4" descr="Great-Exercises-for-People-with-Diabetes-04-1440x810[1]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953885" y="471170"/>
            <a:ext cx="5181600" cy="625983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threePt" dir="t"/>
            </a:scene3d>
          </a:bodyPr>
          <a:p>
            <a:r>
              <a:rPr lang="en-US" sz="5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Latihan Jasmani </a:t>
            </a:r>
            <a:br>
              <a:rPr lang="en-US" sz="5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en-US" sz="5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83360"/>
            <a:ext cx="5181600" cy="4693920"/>
          </a:xfrm>
        </p:spPr>
        <p:txBody>
          <a:bodyPr>
            <a:noAutofit/>
          </a:bodyPr>
          <a:p>
            <a:pPr marL="342900" lvl="1" indent="-342900"/>
            <a:r>
              <a:rPr lang="id-ID" altLang="en-US" sz="2800">
                <a:sym typeface="+mn-ea"/>
              </a:rPr>
              <a:t>D</a:t>
            </a:r>
            <a:r>
              <a:rPr lang="en-US" sz="2800">
                <a:sym typeface="+mn-ea"/>
              </a:rPr>
              <a:t>ianjurkan bersifat aerobik dengan intensitas sedang (50-70% denyut jantung maksimal) seperti jalan cepat, bersepeda santai,  jogging , dan berenang.</a:t>
            </a:r>
            <a:endParaRPr lang="en-US" sz="2800">
              <a:sym typeface="+mn-ea"/>
            </a:endParaRPr>
          </a:p>
          <a:p>
            <a:pPr marL="342900" lvl="1" indent="-342900"/>
            <a:endParaRPr lang="en-US" sz="2800">
              <a:sym typeface="+mn-ea"/>
            </a:endParaRPr>
          </a:p>
          <a:p>
            <a:pPr marL="342900" lvl="1" indent="-342900"/>
            <a:r>
              <a:rPr lang="en-US" sz="2800">
                <a:solidFill>
                  <a:srgbClr val="FF0000"/>
                </a:solidFill>
                <a:sym typeface="+mn-ea"/>
              </a:rPr>
              <a:t>Denyut jantung maksimal dihitung dengan cara = 220-usia pasien. </a:t>
            </a:r>
            <a:endParaRPr lang="en-US" sz="2800">
              <a:solidFill>
                <a:srgbClr val="FF0000"/>
              </a:solidFill>
              <a:sym typeface="+mn-ea"/>
            </a:endParaRPr>
          </a:p>
          <a:p>
            <a:endParaRPr lang="en-US" sz="280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4" name="Picture 3" descr="exercice-contre-diabete_big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08445" y="1337945"/>
            <a:ext cx="5213985" cy="2312035"/>
          </a:xfrm>
          <a:prstGeom prst="rect">
            <a:avLst/>
          </a:prstGeom>
        </p:spPr>
      </p:pic>
      <p:pic>
        <p:nvPicPr>
          <p:cNvPr id="7" name="Content Placeholder 6" descr="98100407-full[1]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08445" y="3649980"/>
            <a:ext cx="5236210" cy="202438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threePt" dir="t"/>
            </a:scene3d>
          </a:bodyPr>
          <a:p>
            <a:r>
              <a:rPr lang="en-US" sz="6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Intervensi Farmakologis </a:t>
            </a:r>
            <a:br>
              <a:rPr lang="en-US" sz="6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en-US" sz="6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p>
            <a:r>
              <a:rPr lang="en-US"/>
              <a:t>Terapi farmakologis diberikan bersama dengan pengaturan makan dan latihan jasmani (gaya hidup sehat). </a:t>
            </a:r>
            <a:endParaRPr lang="en-US"/>
          </a:p>
          <a:p>
            <a:r>
              <a:rPr lang="en-US"/>
              <a:t>Terapi farmakologis terdiri dari obat oral dan bentuk suntikan. </a:t>
            </a:r>
            <a:endParaRPr lang="en-US"/>
          </a:p>
        </p:txBody>
      </p:sp>
      <p:pic>
        <p:nvPicPr>
          <p:cNvPr id="4" name="Content Placeholder 3" descr="Diabetes-Meds[1]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257290" y="1825625"/>
            <a:ext cx="5181600" cy="270700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>
                <a:sym typeface="+mn-ea"/>
              </a:rPr>
              <a:t> </a:t>
            </a:r>
            <a:r>
              <a:rPr lang="id-ID">
                <a:sym typeface="+mn-ea"/>
              </a:rPr>
              <a:t>Hindari Penggunaan Tembakau (Rokok)</a:t>
            </a:r>
            <a:br>
              <a:rPr lang="en-US">
                <a:sym typeface="+mn-ea"/>
              </a:rPr>
            </a:br>
            <a:endParaRPr lang="en-US"/>
          </a:p>
        </p:txBody>
      </p:sp>
      <p:pic>
        <p:nvPicPr>
          <p:cNvPr id="4" name="Content Placeholder 3" descr="300w_diabetessmoking[1]"/>
          <p:cNvPicPr>
            <a:picLocks noChangeAspect="1"/>
          </p:cNvPicPr>
          <p:nvPr>
            <p:ph sz="half" idx="1"/>
          </p:nvPr>
        </p:nvPicPr>
        <p:blipFill>
          <a:blip r:embed="rId1"/>
          <a:srcRect b="25520"/>
          <a:stretch>
            <a:fillRect/>
          </a:stretch>
        </p:blipFill>
        <p:spPr>
          <a:xfrm>
            <a:off x="949325" y="1605280"/>
            <a:ext cx="4249420" cy="3130550"/>
          </a:xfrm>
          <a:prstGeom prst="ellipse">
            <a:avLst/>
          </a:prstGeom>
        </p:spPr>
      </p:pic>
      <p:pic>
        <p:nvPicPr>
          <p:cNvPr id="5" name="Content Placeholder 3" descr="ARTICLE-388-Tobacco-and-Diabetes[1]"/>
          <p:cNvPicPr>
            <a:picLocks noChangeAspect="1"/>
          </p:cNvPicPr>
          <p:nvPr>
            <p:ph sz="half" idx="2"/>
          </p:nvPr>
        </p:nvPicPr>
        <p:blipFill>
          <a:blip r:embed="rId2"/>
          <a:srcRect l="9266" t="28338"/>
          <a:stretch>
            <a:fillRect/>
          </a:stretch>
        </p:blipFill>
        <p:spPr>
          <a:xfrm>
            <a:off x="5757545" y="1373505"/>
            <a:ext cx="5999480" cy="469963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4" name="Content Placeholder 3" descr="F1.large[1]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2090" y="140970"/>
            <a:ext cx="11558270" cy="661924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2500" y="829310"/>
            <a:ext cx="9270365" cy="1289050"/>
          </a:xfrm>
        </p:spPr>
        <p:txBody>
          <a:bodyPr>
            <a:noAutofit/>
          </a:bodyPr>
          <a:p>
            <a:r>
              <a:rPr lang="id-ID" altLang="en-US" sz="6600" b="1">
                <a:sym typeface="+mn-ea"/>
              </a:rPr>
              <a:t>Diabetic </a:t>
            </a:r>
            <a:r>
              <a:rPr lang="en-US" sz="6600" b="1">
                <a:solidFill>
                  <a:srgbClr val="FF0000"/>
                </a:solidFill>
                <a:sym typeface="+mn-ea"/>
              </a:rPr>
              <a:t>Self</a:t>
            </a:r>
            <a:r>
              <a:rPr lang="id-ID" altLang="en-US" sz="6600" b="1">
                <a:solidFill>
                  <a:srgbClr val="FF0000"/>
                </a:solidFill>
                <a:sym typeface="+mn-ea"/>
              </a:rPr>
              <a:t>-</a:t>
            </a:r>
            <a:r>
              <a:rPr lang="en-US" sz="6600" b="1">
                <a:solidFill>
                  <a:srgbClr val="FF0000"/>
                </a:solidFill>
                <a:sym typeface="+mn-ea"/>
              </a:rPr>
              <a:t>Management </a:t>
            </a:r>
            <a:endParaRPr lang="en-US" sz="6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5165090" y="2025015"/>
            <a:ext cx="6327775" cy="9848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ym typeface="+mn-ea"/>
              </a:rPr>
              <a:t>Education Program</a:t>
            </a:r>
            <a:br>
              <a:rPr lang="en-US"/>
            </a:br>
            <a:endParaRPr lang="en-US"/>
          </a:p>
        </p:txBody>
      </p:sp>
      <p:pic>
        <p:nvPicPr>
          <p:cNvPr id="7" name="Content Placeholder 6" descr="diabetes-self-management[1]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02030" y="2402205"/>
            <a:ext cx="5419090" cy="361759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p>
            <a:r>
              <a:rPr lang="en-US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Self-management education</a:t>
            </a:r>
            <a:endParaRPr lang="en-US" sz="4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560820" cy="4351655"/>
          </a:xfrm>
        </p:spPr>
        <p:txBody>
          <a:bodyPr>
            <a:normAutofit/>
          </a:bodyPr>
          <a:p>
            <a:r>
              <a:rPr lang="id-ID" altLang="en-US"/>
              <a:t>Merupakan program untuk membantu orang yang memiliki masalah kesehatan tentang bagaimana menjalani hidup dengan penuh arti/manfaat, yang pada akhirnya dapat meningkatkan kualitas hidup.</a:t>
            </a:r>
            <a:endParaRPr lang="id-ID" altLang="en-US"/>
          </a:p>
          <a:p>
            <a:pPr lvl="1"/>
            <a:r>
              <a:rPr lang="id-ID" altLang="en-US"/>
              <a:t>Minimal stress</a:t>
            </a:r>
            <a:endParaRPr lang="id-ID" altLang="en-US"/>
          </a:p>
          <a:p>
            <a:pPr lvl="1"/>
            <a:r>
              <a:rPr lang="id-ID" altLang="en-US"/>
              <a:t>Memiliki energi dalam hidup</a:t>
            </a:r>
            <a:endParaRPr lang="id-ID" altLang="en-US"/>
          </a:p>
          <a:p>
            <a:pPr lvl="1"/>
            <a:r>
              <a:rPr lang="id-ID"/>
              <a:t>Mampu melakukan sesuatu</a:t>
            </a:r>
            <a:endParaRPr lang="id-ID"/>
          </a:p>
          <a:p>
            <a:pPr lvl="1"/>
            <a:endParaRPr lang="en-US"/>
          </a:p>
        </p:txBody>
      </p:sp>
      <p:pic>
        <p:nvPicPr>
          <p:cNvPr id="4" name="Content Placeholder 3" descr="happy-woman-holding-glucometer-fresh-cupcake-measuring-checking-sugar-level-concept-diabetes-glucose-meter-66598218[1]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027545" y="1895475"/>
            <a:ext cx="4599305" cy="30670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id-ID" altLang="en-US"/>
              <a:t>Tujuan Diabetic Self-Management</a:t>
            </a:r>
            <a:endParaRPr lang="id-ID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38140" cy="4351655"/>
          </a:xfrm>
        </p:spPr>
        <p:txBody>
          <a:bodyPr/>
          <a:p>
            <a:r>
              <a:rPr lang="id-ID" altLang="en-US"/>
              <a:t>Menurunkan kadar </a:t>
            </a:r>
            <a:r>
              <a:rPr lang="en-US"/>
              <a:t>A1C </a:t>
            </a:r>
            <a:endParaRPr lang="en-US"/>
          </a:p>
          <a:p>
            <a:r>
              <a:rPr lang="id-ID" altLang="en-US"/>
              <a:t>Mencegah dan menurunkan komplikasi diabetes</a:t>
            </a:r>
            <a:endParaRPr lang="id-ID" altLang="en-US"/>
          </a:p>
          <a:p>
            <a:r>
              <a:rPr lang="id-ID" altLang="en-US"/>
              <a:t>Meningkatkan kulaitas hidup</a:t>
            </a:r>
            <a:endParaRPr lang="id-ID" altLang="en-US"/>
          </a:p>
          <a:p>
            <a:r>
              <a:rPr lang="id-ID" altLang="en-US"/>
              <a:t>Menurunkan biaya perawatan</a:t>
            </a:r>
            <a:endParaRPr lang="id-ID" altLang="en-US"/>
          </a:p>
          <a:p>
            <a:endParaRPr lang="en-US"/>
          </a:p>
        </p:txBody>
      </p:sp>
      <p:pic>
        <p:nvPicPr>
          <p:cNvPr id="4" name="Content Placeholder 3" descr="imagesX08W91U2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473190" y="1337310"/>
            <a:ext cx="5267960" cy="42481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b="1">
                <a:sym typeface="+mn-ea"/>
              </a:rPr>
              <a:t>Self Management Education Program</a:t>
            </a:r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rcRect l="8032" t="8989" r="36585" b="6260"/>
          <a:stretch>
            <a:fillRect/>
          </a:stretch>
        </p:blipFill>
        <p:spPr>
          <a:xfrm>
            <a:off x="619760" y="1387475"/>
            <a:ext cx="10734040" cy="527431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66995" cy="1325880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r>
              <a:rPr lang="id-ID" altLang="en-US" sz="6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 Edukasi </a:t>
            </a:r>
            <a:endParaRPr lang="id-ID" altLang="en-US" sz="6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91005"/>
            <a:ext cx="5510530" cy="4351655"/>
          </a:xfrm>
        </p:spPr>
        <p:txBody>
          <a:bodyPr>
            <a:normAutofit fontScale="90000" lnSpcReduction="10000"/>
          </a:bodyPr>
          <a:p>
            <a:r>
              <a:rPr lang="id-ID" altLang="en-US"/>
              <a:t>Pengenalan dan pemahaman tentang diabetes dan penagannya</a:t>
            </a:r>
            <a:endParaRPr lang="id-ID" altLang="en-US"/>
          </a:p>
          <a:p>
            <a:r>
              <a:rPr lang="id-ID" altLang="en-US"/>
              <a:t>Makanan yang sehat untuk diabetes</a:t>
            </a:r>
            <a:endParaRPr lang="id-ID" altLang="en-US"/>
          </a:p>
          <a:p>
            <a:r>
              <a:rPr lang="id-ID" altLang="en-US"/>
              <a:t>Aktifitas fisik</a:t>
            </a:r>
            <a:endParaRPr lang="id-ID" altLang="en-US"/>
          </a:p>
          <a:p>
            <a:r>
              <a:rPr lang="id-ID" altLang="en-US"/>
              <a:t>Medikasi</a:t>
            </a:r>
            <a:endParaRPr lang="id-ID" altLang="en-US"/>
          </a:p>
          <a:p>
            <a:r>
              <a:rPr lang="id-ID" altLang="en-US"/>
              <a:t>Monitoring Gula darah</a:t>
            </a:r>
            <a:endParaRPr lang="id-ID" altLang="en-US"/>
          </a:p>
          <a:p>
            <a:r>
              <a:rPr lang="id-ID" altLang="en-US"/>
              <a:t>Menurunkan resiko timbulnya masalah kesehatan lain</a:t>
            </a:r>
            <a:endParaRPr lang="id-ID" altLang="en-US"/>
          </a:p>
          <a:p>
            <a:r>
              <a:rPr lang="id-ID" altLang="en-US"/>
              <a:t>Cara menangani stress, depresi</a:t>
            </a:r>
            <a:endParaRPr lang="id-ID" altLang="en-US"/>
          </a:p>
          <a:p>
            <a:r>
              <a:rPr lang="id-ID" altLang="en-US"/>
              <a:t>Pengaturan energi</a:t>
            </a:r>
            <a:endParaRPr lang="id-ID" altLang="en-US"/>
          </a:p>
        </p:txBody>
      </p:sp>
      <p:pic>
        <p:nvPicPr>
          <p:cNvPr id="4" name="Content Placeholder 3" descr="TeacherWithCollegeStudentsGivingLessonInClassroom[1]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575425" y="1140460"/>
            <a:ext cx="5181600" cy="45770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35420" y="646430"/>
            <a:ext cx="5201920" cy="610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id-ID" altLang="en-US" sz="2800"/>
              <a:t>Diabetic Class Education</a:t>
            </a:r>
            <a:endParaRPr lang="id-ID" altLang="en-US" sz="28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id-ID" altLang="en-US"/>
              <a:t>Hambatan dalam edukasi</a:t>
            </a:r>
            <a:endParaRPr lang="id-ID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840230"/>
            <a:ext cx="5924550" cy="315468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p>
            <a:r>
              <a:rPr lang="id-ID" altLang="en-US" sz="2400"/>
              <a:t>Stigma di masyarakat tentang diabetes, dan komplikasi, masyarakat percaya bahwa komplikasi terjadi akibat gagal mengontrol diabetesnya</a:t>
            </a:r>
            <a:endParaRPr lang="id-ID" altLang="en-US" sz="2400"/>
          </a:p>
          <a:p>
            <a:r>
              <a:rPr lang="id-ID" sz="2400"/>
              <a:t>Stigma menyebabkan pasien merasa dihakimi --&gt; pasien tidak melakukan penanganan secara dini</a:t>
            </a:r>
            <a:endParaRPr lang="id-ID" sz="2400"/>
          </a:p>
          <a:p>
            <a:r>
              <a:rPr lang="id-ID" altLang="en-US" sz="2400"/>
              <a:t>Rasa malu, tidak aman, tidak terbuka</a:t>
            </a:r>
            <a:endParaRPr lang="id-ID" altLang="en-US" sz="2400"/>
          </a:p>
          <a:p>
            <a:endParaRPr lang="id-ID" altLang="en-US" sz="2400"/>
          </a:p>
        </p:txBody>
      </p:sp>
      <p:sp>
        <p:nvSpPr>
          <p:cNvPr id="2" name="Right Arrow 1"/>
          <p:cNvSpPr/>
          <p:nvPr/>
        </p:nvSpPr>
        <p:spPr>
          <a:xfrm>
            <a:off x="7023735" y="2074545"/>
            <a:ext cx="976630" cy="2832735"/>
          </a:xfrm>
          <a:prstGeom prst="rightArrow">
            <a:avLst>
              <a:gd name="adj1" fmla="val 50000"/>
              <a:gd name="adj2" fmla="val 44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" name="Text Box 2"/>
          <p:cNvSpPr txBox="1"/>
          <p:nvPr/>
        </p:nvSpPr>
        <p:spPr>
          <a:xfrm>
            <a:off x="8733155" y="2490470"/>
            <a:ext cx="2870200" cy="174244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r>
              <a:rPr lang="id-ID" altLang="en-US" sz="3600"/>
              <a:t>Menghambat Keberhasilan Edukasi</a:t>
            </a:r>
            <a:endParaRPr lang="id-ID" altLang="en-US" sz="36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diabetes-education[1]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626985" y="1553210"/>
            <a:ext cx="4508500" cy="17951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</a:bodyPr>
          <a:p>
            <a:r>
              <a:rPr lang="id-ID" altLang="en-US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Faktor yang mempengaruhi keberhasilan</a:t>
            </a:r>
            <a:endParaRPr lang="id-ID" altLang="en-US" sz="4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98650"/>
            <a:ext cx="5975985" cy="3961130"/>
          </a:xfrm>
        </p:spPr>
        <p:txBody>
          <a:bodyPr>
            <a:normAutofit lnSpcReduction="10000"/>
          </a:bodyPr>
          <a:p>
            <a:r>
              <a:rPr lang="id-ID" altLang="en-US" sz="3600" b="1"/>
              <a:t>Petugas </a:t>
            </a:r>
            <a:endParaRPr lang="id-ID" altLang="en-US" sz="3600" b="1"/>
          </a:p>
          <a:p>
            <a:pPr lvl="1"/>
            <a:r>
              <a:rPr lang="id-ID" altLang="en-US" sz="3085"/>
              <a:t>Pengetahuan tentang diabetes</a:t>
            </a:r>
            <a:endParaRPr lang="id-ID" altLang="en-US" sz="3085"/>
          </a:p>
          <a:p>
            <a:pPr lvl="1"/>
            <a:r>
              <a:rPr lang="id-ID" altLang="en-US" sz="3085"/>
              <a:t>Cara pendekatan dan edukasi</a:t>
            </a:r>
            <a:endParaRPr lang="id-ID" altLang="en-US" sz="3085"/>
          </a:p>
          <a:p>
            <a:r>
              <a:rPr lang="id-ID" altLang="en-US" sz="3600" b="1"/>
              <a:t>Pasien </a:t>
            </a:r>
            <a:endParaRPr lang="id-ID" altLang="en-US" sz="3600" b="1"/>
          </a:p>
          <a:p>
            <a:pPr lvl="1"/>
            <a:r>
              <a:rPr lang="id-ID" altLang="en-US" sz="3200"/>
              <a:t>Terbuka tentang masalah yang dialami</a:t>
            </a:r>
            <a:endParaRPr lang="id-ID" altLang="en-US" sz="3200"/>
          </a:p>
          <a:p>
            <a:pPr lvl="0"/>
            <a:r>
              <a:rPr lang="id-ID" altLang="en-US" sz="3600" b="1"/>
              <a:t>Lingkungan</a:t>
            </a:r>
            <a:r>
              <a:rPr lang="id-ID" altLang="en-US" sz="3600"/>
              <a:t> </a:t>
            </a:r>
            <a:endParaRPr lang="id-ID" altLang="en-US" sz="3600"/>
          </a:p>
          <a:p>
            <a:pPr lvl="1"/>
            <a:r>
              <a:rPr lang="id-ID" altLang="en-US" sz="3200"/>
              <a:t>Support teman, keluarga</a:t>
            </a:r>
            <a:endParaRPr lang="id-ID" altLang="en-US" sz="32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Content Placeholder 6" descr="mfBYvEK[1]"/>
          <p:cNvPicPr>
            <a:picLocks noChangeAspect="1"/>
          </p:cNvPicPr>
          <p:nvPr>
            <p:ph idx="1"/>
          </p:nvPr>
        </p:nvPicPr>
        <p:blipFill>
          <a:blip r:embed="rId1"/>
          <a:srcRect l="12669" t="14476" r="10299" b="9994"/>
          <a:stretch>
            <a:fillRect/>
          </a:stretch>
        </p:blipFill>
        <p:spPr>
          <a:xfrm>
            <a:off x="-68580" y="-93980"/>
            <a:ext cx="12328525" cy="672147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1296035" y="1024255"/>
            <a:ext cx="9902825" cy="448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lang="id-ID" altLang="en-US" sz="3600"/>
              <a:t>Komplikasi kronik pada penyandang diabetes dapat dicegah atau diminimalkan dengan menerapkan pilar diabetes (edukasi, nutrisi, olahraga, medikasi dan monitoring gula darah secara rutin</a:t>
            </a:r>
            <a:endParaRPr lang="id-ID" altLang="en-US" sz="360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d-ID" altLang="en-US" sz="3600"/>
              <a:t>Self manajemen diabetes sangat mempengaruhi kualitas hidup penyandang diabetes</a:t>
            </a:r>
            <a:endParaRPr lang="id-ID" altLang="en-US" sz="3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d-ID" altLang="en-US" sz="3600"/>
          </a:p>
        </p:txBody>
      </p:sp>
      <p:sp>
        <p:nvSpPr>
          <p:cNvPr id="2" name="Text Box 1"/>
          <p:cNvSpPr txBox="1"/>
          <p:nvPr/>
        </p:nvSpPr>
        <p:spPr>
          <a:xfrm>
            <a:off x="464820" y="93345"/>
            <a:ext cx="5287645" cy="10242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id-ID" altLang="en-US" sz="6000" b="1">
                <a:latin typeface="Bradley Hand ITC" panose="03070402050302030203" charset="0"/>
              </a:rPr>
              <a:t>Kesimpulan</a:t>
            </a:r>
            <a:endParaRPr lang="id-ID" altLang="en-US" sz="6000" b="1">
              <a:latin typeface="Bradley Hand ITC" panose="03070402050302030203" charset="0"/>
            </a:endParaRPr>
          </a:p>
        </p:txBody>
      </p:sp>
      <p:pic>
        <p:nvPicPr>
          <p:cNvPr id="3" name="Picture 2" descr="write-well[1]"/>
          <p:cNvPicPr>
            <a:picLocks noChangeAspect="1"/>
          </p:cNvPicPr>
          <p:nvPr/>
        </p:nvPicPr>
        <p:blipFill>
          <a:blip r:embed="rId2"/>
          <a:srcRect t="17423" b="16645"/>
          <a:stretch>
            <a:fillRect/>
          </a:stretch>
        </p:blipFill>
        <p:spPr>
          <a:xfrm>
            <a:off x="4897120" y="121285"/>
            <a:ext cx="1882775" cy="96837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en-US"/>
          </a:p>
        </p:txBody>
      </p:sp>
      <p:pic>
        <p:nvPicPr>
          <p:cNvPr id="5" name="Picture Placeholder 4" descr="2018-01_blog_diabetes[1]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927100" y="457200"/>
            <a:ext cx="10153015" cy="541210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6475095" y="145415"/>
            <a:ext cx="49949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id-ID" altLang="en-US" sz="3600"/>
              <a:t>Happy with Diabetic</a:t>
            </a:r>
            <a:endParaRPr lang="id-ID" altLang="en-US" sz="36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3" name="Content Placeholder 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75615" y="365760"/>
            <a:ext cx="11123930" cy="62249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6916</Words>
  <Application>WPS Presentation</Application>
  <PresentationFormat>Widescreen</PresentationFormat>
  <Paragraphs>287</Paragraphs>
  <Slides>41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3" baseType="lpstr">
      <vt:lpstr>Arial</vt:lpstr>
      <vt:lpstr>SimSun</vt:lpstr>
      <vt:lpstr>Wingdings</vt:lpstr>
      <vt:lpstr>Comic Sans MS</vt:lpstr>
      <vt:lpstr>Calibri</vt:lpstr>
      <vt:lpstr>Microsoft YaHei</vt:lpstr>
      <vt:lpstr>Calibri Light</vt:lpstr>
      <vt:lpstr/>
      <vt:lpstr>Arial Unicode MS</vt:lpstr>
      <vt:lpstr>Segoe Print</vt:lpstr>
      <vt:lpstr>Bradley Hand ITC</vt:lpstr>
      <vt:lpstr>Office Theme</vt:lpstr>
      <vt:lpstr>PowerPoint 演示文稿</vt:lpstr>
      <vt:lpstr>Ns. Kartini, M.Kep, Sp.Kep.MB</vt:lpstr>
      <vt:lpstr>Tujuan</vt:lpstr>
      <vt:lpstr>Pendahuluan</vt:lpstr>
      <vt:lpstr>Insiden diabetes di dunia </vt:lpstr>
      <vt:lpstr>Diabetes di Indonesia</vt:lpstr>
      <vt:lpstr>Diabetes Mellitus</vt:lpstr>
      <vt:lpstr>PowerPoint 演示文稿</vt:lpstr>
      <vt:lpstr>Komplikasi Diabetes</vt:lpstr>
      <vt:lpstr>PowerPoint 演示文稿</vt:lpstr>
      <vt:lpstr>Fokus Komplikasi Diabetes</vt:lpstr>
      <vt:lpstr>Fokus Komplikasi Diabetes</vt:lpstr>
      <vt:lpstr>Fokus Komplikasi Diabetes</vt:lpstr>
      <vt:lpstr>Fokus Komplikasi Diabetes</vt:lpstr>
      <vt:lpstr>PowerPoint 演示文稿</vt:lpstr>
      <vt:lpstr>PowerPoint 演示文稿</vt:lpstr>
      <vt:lpstr>Penatalaksanaan	Diabetes	Mellitus</vt:lpstr>
      <vt:lpstr>PowerPoint 演示文稿</vt:lpstr>
      <vt:lpstr>Pilar </vt:lpstr>
      <vt:lpstr>E D U K A S I</vt:lpstr>
      <vt:lpstr>Terapi Nutrisi Medis (TNM) </vt:lpstr>
      <vt:lpstr>PowerPoint 演示文稿</vt:lpstr>
      <vt:lpstr>Obesity and Diabetes in the Developing World  Parvez Hossain, M.D., Bisher Kawar, M.D., and Meguid El Nahas, M.D., Ph.D.</vt:lpstr>
      <vt:lpstr>PowerPoint 演示文稿</vt:lpstr>
      <vt:lpstr>Pengaturan Berat Badan</vt:lpstr>
      <vt:lpstr>Latihan Jasmani</vt:lpstr>
      <vt:lpstr>Latihan Jasmani  </vt:lpstr>
      <vt:lpstr>Latihan Jasmani  </vt:lpstr>
      <vt:lpstr>Intervensi Farmakologis  </vt:lpstr>
      <vt:lpstr> Avoiding tobacco use.  </vt:lpstr>
      <vt:lpstr>PowerPoint 演示文稿</vt:lpstr>
      <vt:lpstr>Diabetic Self-Management </vt:lpstr>
      <vt:lpstr>Self-management education</vt:lpstr>
      <vt:lpstr>Tujuan Diabetic Self-Management</vt:lpstr>
      <vt:lpstr>Self Management Education Program</vt:lpstr>
      <vt:lpstr>Poin Edukasi </vt:lpstr>
      <vt:lpstr>Hambatan dalam edukasi</vt:lpstr>
      <vt:lpstr>Faktor yang mempengaruhi keberhasilan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User</dc:creator>
  <cp:lastModifiedBy>User</cp:lastModifiedBy>
  <cp:revision>10</cp:revision>
  <dcterms:created xsi:type="dcterms:W3CDTF">2019-04-16T15:04:00Z</dcterms:created>
  <dcterms:modified xsi:type="dcterms:W3CDTF">2019-04-19T05:48:54Z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1033-10.2.0.5804</vt:lpwstr>
  </property>
</Properties>
</file>